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68" r:id="rId3"/>
    <p:sldId id="257" r:id="rId4"/>
    <p:sldId id="369" r:id="rId5"/>
    <p:sldId id="258" r:id="rId6"/>
    <p:sldId id="259" r:id="rId7"/>
    <p:sldId id="365" r:id="rId8"/>
    <p:sldId id="361" r:id="rId9"/>
    <p:sldId id="348" r:id="rId10"/>
    <p:sldId id="355" r:id="rId11"/>
    <p:sldId id="350" r:id="rId12"/>
    <p:sldId id="354" r:id="rId13"/>
    <p:sldId id="352" r:id="rId14"/>
    <p:sldId id="353" r:id="rId15"/>
    <p:sldId id="341" r:id="rId16"/>
    <p:sldId id="360" r:id="rId17"/>
    <p:sldId id="345" r:id="rId18"/>
    <p:sldId id="356" r:id="rId19"/>
    <p:sldId id="371" r:id="rId20"/>
    <p:sldId id="372" r:id="rId21"/>
    <p:sldId id="366" r:id="rId22"/>
    <p:sldId id="285" r:id="rId23"/>
    <p:sldId id="288" r:id="rId24"/>
    <p:sldId id="281" r:id="rId25"/>
    <p:sldId id="284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8188287-B676-44F9-9307-51496EE2CA7C}">
          <p14:sldIdLst>
            <p14:sldId id="256"/>
            <p14:sldId id="368"/>
            <p14:sldId id="257"/>
          </p14:sldIdLst>
        </p14:section>
        <p14:section name="性能参数" id="{14CEA002-AE21-41A5-997E-F820E65CF33E}">
          <p14:sldIdLst>
            <p14:sldId id="369"/>
            <p14:sldId id="258"/>
            <p14:sldId id="259"/>
            <p14:sldId id="365"/>
          </p14:sldIdLst>
        </p14:section>
        <p14:section name="典型应用" id="{35779EB5-1EA3-4718-BB04-90B106720CBC}">
          <p14:sldIdLst>
            <p14:sldId id="361"/>
            <p14:sldId id="348"/>
            <p14:sldId id="355"/>
            <p14:sldId id="350"/>
            <p14:sldId id="354"/>
            <p14:sldId id="352"/>
            <p14:sldId id="353"/>
            <p14:sldId id="341"/>
            <p14:sldId id="360"/>
            <p14:sldId id="345"/>
            <p14:sldId id="356"/>
          </p14:sldIdLst>
        </p14:section>
        <p14:section name="二次开发套件" id="{41307DD7-1A8F-4C2B-8F6E-AAB5BE16824C}">
          <p14:sldIdLst>
            <p14:sldId id="371"/>
            <p14:sldId id="372"/>
            <p14:sldId id="366"/>
            <p14:sldId id="285"/>
            <p14:sldId id="288"/>
            <p14:sldId id="281"/>
            <p14:sldId id="28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E6A2D-7C11-4B36-BFC2-9BFE671F5B7F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09599-3224-4343-90B9-F576C6411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57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68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114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2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76E06-154C-49B2-A6E4-111B21B23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FBD481-B246-4589-96FE-7B68A7C04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E9FB0C-5479-444E-8CF3-DA90061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B3AAE4-1E3A-41B8-82B5-367BBEFB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82FF74-BDD2-4BA4-90B8-AB2AA2F7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80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17C7E-454A-4DE4-A047-DFF21A7D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FAF510-0F28-4892-9D7C-15A081CB5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C57DD-7724-4AC7-BFF3-FBFD7EB42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2DA389-F39E-4EC4-A95C-1031A245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E0AA8-89A6-45FE-854D-0B4C5A95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66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CF640A-56B9-4A06-9984-D23E39420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6051D4-A3F8-4B18-8559-64D582C00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E2CEB-F0F1-4A30-B76F-5684CEFC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787BD-D5E5-454A-ACAC-81EC0154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D9148D-FB65-4C98-87F8-E7BD4157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900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"/>
          <p:cNvSpPr/>
          <p:nvPr/>
        </p:nvSpPr>
        <p:spPr>
          <a:xfrm>
            <a:off x="-6350" y="-6350"/>
            <a:ext cx="12222000" cy="738000"/>
          </a:xfrm>
          <a:prstGeom prst="rect">
            <a:avLst/>
          </a:prstGeom>
          <a:solidFill>
            <a:srgbClr val="650F18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00" dirty="0"/>
          </a:p>
        </p:txBody>
      </p:sp>
      <p:grpSp>
        <p:nvGrpSpPr>
          <p:cNvPr id="123" name="成组"/>
          <p:cNvGrpSpPr/>
          <p:nvPr/>
        </p:nvGrpSpPr>
        <p:grpSpPr>
          <a:xfrm>
            <a:off x="26534" y="105636"/>
            <a:ext cx="1859187" cy="506669"/>
            <a:chOff x="0" y="0"/>
            <a:chExt cx="3718371" cy="1013336"/>
          </a:xfrm>
        </p:grpSpPr>
        <p:sp>
          <p:nvSpPr>
            <p:cNvPr id="121" name="SOUNDEC"/>
            <p:cNvSpPr txBox="1"/>
            <p:nvPr/>
          </p:nvSpPr>
          <p:spPr>
            <a:xfrm>
              <a:off x="1134335" y="54624"/>
              <a:ext cx="2584036" cy="904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4000">
                  <a:solidFill>
                    <a:srgbClr val="F2F0F0"/>
                  </a:solidFill>
                </a:defRPr>
              </a:lvl1pPr>
            </a:lstStyle>
            <a:p>
              <a:r>
                <a:rPr sz="2000"/>
                <a:t>SOUNDEC</a:t>
              </a:r>
            </a:p>
          </p:txBody>
        </p:sp>
        <p:pic>
          <p:nvPicPr>
            <p:cNvPr id="122" name="Soundec_White.png" descr="Soundec_White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39186" cy="1013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013548" y="6638132"/>
            <a:ext cx="150683" cy="241412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66">
              <a:defRPr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dirty="0"/>
              <a:t>1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87BBB9-9EB9-4AE1-8FB8-4A1D5820D156}"/>
              </a:ext>
            </a:extLst>
          </p:cNvPr>
          <p:cNvSpPr/>
          <p:nvPr userDrawn="1"/>
        </p:nvSpPr>
        <p:spPr>
          <a:xfrm>
            <a:off x="0" y="3640587"/>
            <a:ext cx="12192000" cy="30296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0" marR="0" indent="0" algn="ctr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4777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B28B0-F7B1-402D-9C3A-90DD7B0FE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A900D-291B-4C7B-AD25-5C2FE383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2D87F-66D2-4847-A3A8-B56E473D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921263-5E8A-406D-A745-A9AACC86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53333-A20C-4314-857D-A201D496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9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50BE6-585E-4067-AE04-F63CA50A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352FB6-D3EC-42AA-A64A-C9BA4D69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598127-00FC-49CD-97FB-659BC20C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F51F8-DFEB-4CB2-8602-3577352F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B16E05-1F3B-4D6C-93E5-A0C61D24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20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67792-5768-4BAE-800E-D0D67F0EF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9EB43-3D6E-4E81-96C3-D71BDC5FD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5E44E4-CDDA-4C09-B242-B0F3BC92D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BCF73-B035-4F53-A0AE-E635F2744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46A637-7101-4DC4-AE92-2C191DBDA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16F219-61EC-4E50-AD22-CE075019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0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BB741-E0CC-422D-987D-DBE2F164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D0B1E8-4569-4D88-A92A-E2C75962C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7D759F-C833-4A8D-8AE8-3042971E3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3EDF6B-668A-461D-994E-F84F94456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033C75-78FB-4A67-A64A-4B006255E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4E70F0-FA7F-4B60-B43E-186FFFAC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7756E0C-CA7C-4409-95D8-55BBA393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BE0B52A-816D-4081-A03F-883D5B89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27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C5AD8-EBA9-4285-9821-B2340C03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AD0047-F540-4DC1-B9B5-B1B154C2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03F800-5623-4D59-BAC8-225F7E01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84C50F-0A83-43A2-B5D9-DCAAD597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88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B89CDF-1270-4CCB-90FF-E253C520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87C017-E977-4E3F-9038-CF0F0E69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B3E47-0FDA-49A2-8208-2191C854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85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F03EF-2AA7-478E-98DD-2670CF542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8457E-A32E-4571-9052-2B1B02F26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C34D03-3F12-4BC2-80FD-5147C56C8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74186C-CE42-4E0E-8CA5-CCE45AED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C772A-780E-4B0C-84D6-DF8B6DCA8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E64AA1-C1A4-4667-B8B6-E5594A74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2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29BC2-AAE7-48F7-AA24-F10B9B4C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35C247-6385-479D-AD18-EAADDC301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8FED00-CFAB-4E69-A891-B2A054047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7DA4E0-9A7F-414B-A1BF-E6881338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DEDB4B-22D8-4688-89B9-A00559A4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FD9072-C59F-40F1-8BE5-632DC329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DDE9A0D-9965-4F6B-B96B-FA44A32DA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2F1B9-904A-4C27-B902-64F400CDB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40B88-6208-4AB5-8D7A-54040738D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2F48D5-8133-45F5-8007-82FD8793924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A8543D-F3FF-4ABD-BC89-35E01F2A8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CE715-F435-40E8-85D3-AF35FF9BC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2389-18FA-4C1B-977D-8CB719061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941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0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8E90C-F046-4B34-88C5-F1663F05FB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04742" y="1782426"/>
            <a:ext cx="9144000" cy="2387600"/>
          </a:xfrm>
        </p:spPr>
        <p:txBody>
          <a:bodyPr/>
          <a:lstStyle/>
          <a:p>
            <a:pPr algn="ctr"/>
            <a:r>
              <a:rPr lang="en-US" altLang="zh-CN" b="1" dirty="0" err="1"/>
              <a:t>Soundec</a:t>
            </a:r>
            <a:r>
              <a:rPr lang="en-US" altLang="zh-CN" b="1" dirty="0"/>
              <a:t> Codec </a:t>
            </a:r>
            <a:r>
              <a:rPr lang="zh-CN" altLang="en-US" b="1" dirty="0"/>
              <a:t>产品开发介绍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FC61CE-D17D-4C33-BE1D-B158711A479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524376" y="4335830"/>
            <a:ext cx="5619624" cy="92197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V0.2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847676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1470" y="113595"/>
            <a:ext cx="6630900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颈挂式蓝牙耳机系统框图</a:t>
            </a: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33B333B3-FC0A-4409-A03D-FA2159BCC309}"/>
              </a:ext>
            </a:extLst>
          </p:cNvPr>
          <p:cNvGrpSpPr/>
          <p:nvPr/>
        </p:nvGrpSpPr>
        <p:grpSpPr>
          <a:xfrm>
            <a:off x="1293351" y="1777076"/>
            <a:ext cx="9105614" cy="3845922"/>
            <a:chOff x="6092721" y="3554152"/>
            <a:chExt cx="18211228" cy="769184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C39CBE1-BF17-4907-8B01-E06B89812362}"/>
                </a:ext>
              </a:extLst>
            </p:cNvPr>
            <p:cNvSpPr/>
            <p:nvPr/>
          </p:nvSpPr>
          <p:spPr>
            <a:xfrm>
              <a:off x="12845025" y="7120590"/>
              <a:ext cx="3657600" cy="288774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1500" dirty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sym typeface="Helvetica Neue Medium"/>
                </a:rPr>
                <a:t>SNC8600A</a:t>
              </a:r>
              <a:endParaRPr lang="zh-CN" altLang="en-US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407662-2FA9-48C2-81FE-BB030662BD2C}"/>
                </a:ext>
              </a:extLst>
            </p:cNvPr>
            <p:cNvSpPr/>
            <p:nvPr/>
          </p:nvSpPr>
          <p:spPr>
            <a:xfrm>
              <a:off x="17937832" y="7120590"/>
              <a:ext cx="3657600" cy="288774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1500" dirty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sym typeface="Helvetica Neue Medium"/>
                </a:rPr>
                <a:t>BT Chip</a:t>
              </a:r>
              <a:endParaRPr lang="zh-CN" altLang="en-US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0E99C780-2937-44CC-9156-8805445DEA61}"/>
                </a:ext>
              </a:extLst>
            </p:cNvPr>
            <p:cNvCxnSpPr/>
            <p:nvPr/>
          </p:nvCxnSpPr>
          <p:spPr>
            <a:xfrm>
              <a:off x="16502625" y="7847027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C6B8BED-41D2-48B4-B77F-0514C2F685D9}"/>
                </a:ext>
              </a:extLst>
            </p:cNvPr>
            <p:cNvCxnSpPr/>
            <p:nvPr/>
          </p:nvCxnSpPr>
          <p:spPr>
            <a:xfrm>
              <a:off x="16502624" y="8719274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6E7E5ED-1488-4887-8B3C-9211D4F71774}"/>
                </a:ext>
              </a:extLst>
            </p:cNvPr>
            <p:cNvCxnSpPr/>
            <p:nvPr/>
          </p:nvCxnSpPr>
          <p:spPr>
            <a:xfrm>
              <a:off x="16502625" y="9610976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F95104A-321C-4002-B3B1-9E6829017C07}"/>
                </a:ext>
              </a:extLst>
            </p:cNvPr>
            <p:cNvCxnSpPr>
              <a:cxnSpLocks/>
            </p:cNvCxnSpPr>
            <p:nvPr/>
          </p:nvCxnSpPr>
          <p:spPr>
            <a:xfrm>
              <a:off x="21595432" y="7368780"/>
              <a:ext cx="1960277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F56384D-204D-4916-9C80-C1A7EB333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55709" y="5909631"/>
              <a:ext cx="0" cy="145914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E9A78704-202E-4A58-810C-9AB025818856}"/>
                </a:ext>
              </a:extLst>
            </p:cNvPr>
            <p:cNvSpPr/>
            <p:nvPr/>
          </p:nvSpPr>
          <p:spPr>
            <a:xfrm rot="10800000">
              <a:off x="23183703" y="5550990"/>
              <a:ext cx="705102" cy="358640"/>
            </a:xfrm>
            <a:prstGeom prst="triangle">
              <a:avLst>
                <a:gd name="adj" fmla="val 47241"/>
              </a:avLst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endParaRPr lang="zh-CN" altLang="en-US" sz="150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9602F01C-3017-484C-B683-4D44BF74242C}"/>
                </a:ext>
              </a:extLst>
            </p:cNvPr>
            <p:cNvCxnSpPr/>
            <p:nvPr/>
          </p:nvCxnSpPr>
          <p:spPr>
            <a:xfrm>
              <a:off x="21595432" y="8362593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81059957-D95A-4FED-9471-458D56DAB95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595432" y="9356406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EC65834-C43C-4372-BD6F-325D85E10A46}"/>
                </a:ext>
              </a:extLst>
            </p:cNvPr>
            <p:cNvSpPr txBox="1"/>
            <p:nvPr/>
          </p:nvSpPr>
          <p:spPr>
            <a:xfrm>
              <a:off x="23229937" y="8167345"/>
              <a:ext cx="107401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PWR_KEY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576A9B9-ED1D-47D4-999B-CE2764FCF91C}"/>
                </a:ext>
              </a:extLst>
            </p:cNvPr>
            <p:cNvSpPr txBox="1"/>
            <p:nvPr/>
          </p:nvSpPr>
          <p:spPr>
            <a:xfrm>
              <a:off x="23248219" y="9167091"/>
              <a:ext cx="734178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LED*2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73221F06-649A-4ADC-8E05-736478714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95522" y="3944644"/>
              <a:ext cx="1" cy="3175946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0A824C6-0A38-4515-AC42-7EFF4B4D80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1095" y="4917410"/>
              <a:ext cx="1" cy="219345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C2A0D4F2-6173-4246-BECD-B82A00D3C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22373" y="4932423"/>
              <a:ext cx="1" cy="219345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BC519B3-210A-4881-AF47-6B6D8AB55D79}"/>
                </a:ext>
              </a:extLst>
            </p:cNvPr>
            <p:cNvSpPr txBox="1"/>
            <p:nvPr/>
          </p:nvSpPr>
          <p:spPr>
            <a:xfrm>
              <a:off x="20369123" y="3554152"/>
              <a:ext cx="852800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TYPE-C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41554F0-1D00-44BF-AF13-CE1ADDB60667}"/>
                </a:ext>
              </a:extLst>
            </p:cNvPr>
            <p:cNvSpPr txBox="1"/>
            <p:nvPr/>
          </p:nvSpPr>
          <p:spPr>
            <a:xfrm>
              <a:off x="19346645" y="4471102"/>
              <a:ext cx="839976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Battery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0E05C13-FED0-47FA-882D-33E95AF7E8E0}"/>
                </a:ext>
              </a:extLst>
            </p:cNvPr>
            <p:cNvSpPr txBox="1"/>
            <p:nvPr/>
          </p:nvSpPr>
          <p:spPr>
            <a:xfrm>
              <a:off x="16667191" y="4471102"/>
              <a:ext cx="1106074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SGM2578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67E1414F-8FCB-4925-94E2-B56E6C289DF6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rot="16200000" flipV="1">
              <a:off x="16700097" y="5381728"/>
              <a:ext cx="2258998" cy="1218732"/>
            </a:xfrm>
            <a:prstGeom prst="bentConnector3">
              <a:avLst>
                <a:gd name="adj1" fmla="val 50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E760E6C8-69C1-475C-A7AE-29B78052B078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 flipV="1">
              <a:off x="15911559" y="4666346"/>
              <a:ext cx="755634" cy="2433166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1C0D500-F715-47EA-8526-C274480AE7C2}"/>
                </a:ext>
              </a:extLst>
            </p:cNvPr>
            <p:cNvSpPr txBox="1"/>
            <p:nvPr/>
          </p:nvSpPr>
          <p:spPr>
            <a:xfrm>
              <a:off x="14069337" y="4513948"/>
              <a:ext cx="1106074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SGM2211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A3EA15-A650-44E0-87BE-A8A509CB92BE}"/>
                </a:ext>
              </a:extLst>
            </p:cNvPr>
            <p:cNvSpPr txBox="1"/>
            <p:nvPr/>
          </p:nvSpPr>
          <p:spPr>
            <a:xfrm>
              <a:off x="14897225" y="10855503"/>
              <a:ext cx="1045160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ADC_KEY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95FB4C5-5107-41FA-8141-D81E894E7DAC}"/>
                </a:ext>
              </a:extLst>
            </p:cNvPr>
            <p:cNvCxnSpPr/>
            <p:nvPr/>
          </p:nvCxnSpPr>
          <p:spPr>
            <a:xfrm>
              <a:off x="15193947" y="4666348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F094B55-9EF4-4EBA-8014-9A0D5D39C9EB}"/>
                </a:ext>
              </a:extLst>
            </p:cNvPr>
            <p:cNvSpPr txBox="1"/>
            <p:nvPr/>
          </p:nvSpPr>
          <p:spPr>
            <a:xfrm>
              <a:off x="16997407" y="7402741"/>
              <a:ext cx="44563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I2S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7024931-91FD-4AE8-901A-8EA2A9E97D35}"/>
                </a:ext>
              </a:extLst>
            </p:cNvPr>
            <p:cNvSpPr txBox="1"/>
            <p:nvPr/>
          </p:nvSpPr>
          <p:spPr>
            <a:xfrm>
              <a:off x="16805939" y="8260659"/>
              <a:ext cx="69570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UART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2F7AF46-E385-4BFC-B6FF-B895178AAEA1}"/>
                </a:ext>
              </a:extLst>
            </p:cNvPr>
            <p:cNvSpPr txBox="1"/>
            <p:nvPr/>
          </p:nvSpPr>
          <p:spPr>
            <a:xfrm>
              <a:off x="23702019" y="5882930"/>
              <a:ext cx="57387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ANT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BCABD007-A8F4-4223-B807-CA7462138D67}"/>
                </a:ext>
              </a:extLst>
            </p:cNvPr>
            <p:cNvCxnSpPr>
              <a:cxnSpLocks/>
            </p:cNvCxnSpPr>
            <p:nvPr/>
          </p:nvCxnSpPr>
          <p:spPr>
            <a:xfrm>
              <a:off x="15419803" y="10019514"/>
              <a:ext cx="0" cy="83599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20FA83-1942-4FF4-BA97-C0CD78BD0496}"/>
                </a:ext>
              </a:extLst>
            </p:cNvPr>
            <p:cNvSpPr txBox="1"/>
            <p:nvPr/>
          </p:nvSpPr>
          <p:spPr>
            <a:xfrm>
              <a:off x="17937029" y="9415729"/>
              <a:ext cx="650822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GPIO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74B4AD67-F9B1-4BB0-B61D-30E3538C22E9}"/>
                </a:ext>
              </a:extLst>
            </p:cNvPr>
            <p:cNvSpPr txBox="1"/>
            <p:nvPr/>
          </p:nvSpPr>
          <p:spPr>
            <a:xfrm>
              <a:off x="15930081" y="9428187"/>
              <a:ext cx="56426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DFU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A460C6-A1DC-4355-A5F7-4EA419707092}"/>
                </a:ext>
              </a:extLst>
            </p:cNvPr>
            <p:cNvSpPr txBox="1"/>
            <p:nvPr/>
          </p:nvSpPr>
          <p:spPr>
            <a:xfrm>
              <a:off x="15081837" y="9618477"/>
              <a:ext cx="70532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ADC0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C7F94B3-897B-4418-A170-1311C968AE03}"/>
                </a:ext>
              </a:extLst>
            </p:cNvPr>
            <p:cNvSpPr txBox="1"/>
            <p:nvPr/>
          </p:nvSpPr>
          <p:spPr>
            <a:xfrm rot="5400000">
              <a:off x="20156429" y="5235468"/>
              <a:ext cx="164147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Changer Power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87C1DEE-DA90-4698-8E0B-0D0540D82F64}"/>
                </a:ext>
              </a:extLst>
            </p:cNvPr>
            <p:cNvSpPr txBox="1"/>
            <p:nvPr/>
          </p:nvSpPr>
          <p:spPr>
            <a:xfrm rot="5400000">
              <a:off x="19252027" y="5668034"/>
              <a:ext cx="7566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Power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EE2483C-D8DA-4D4A-BD0A-A16366A11A63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17773265" y="4666348"/>
              <a:ext cx="157338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1FC1C68-B4E1-45DF-8EE6-5736F53D895B}"/>
                </a:ext>
              </a:extLst>
            </p:cNvPr>
            <p:cNvSpPr txBox="1"/>
            <p:nvPr/>
          </p:nvSpPr>
          <p:spPr>
            <a:xfrm>
              <a:off x="18231179" y="4318702"/>
              <a:ext cx="7566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Power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8CA5BEB-2DDA-4380-B5E8-43FCD5694CC6}"/>
                </a:ext>
              </a:extLst>
            </p:cNvPr>
            <p:cNvSpPr txBox="1"/>
            <p:nvPr/>
          </p:nvSpPr>
          <p:spPr>
            <a:xfrm rot="5400000">
              <a:off x="15415543" y="5725690"/>
              <a:ext cx="7566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Power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330FA39-080D-4532-9D73-3757E63ED27C}"/>
                </a:ext>
              </a:extLst>
            </p:cNvPr>
            <p:cNvSpPr txBox="1"/>
            <p:nvPr/>
          </p:nvSpPr>
          <p:spPr>
            <a:xfrm rot="5400000">
              <a:off x="13838263" y="5702654"/>
              <a:ext cx="1298436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CODEC 3V3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0159261-1E11-454E-964A-D51BB27DA5C5}"/>
                </a:ext>
              </a:extLst>
            </p:cNvPr>
            <p:cNvSpPr txBox="1"/>
            <p:nvPr/>
          </p:nvSpPr>
          <p:spPr>
            <a:xfrm>
              <a:off x="12828237" y="8147195"/>
              <a:ext cx="583496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DAC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E307A00-D645-43E4-B068-8FB9CE8CBD0B}"/>
                </a:ext>
              </a:extLst>
            </p:cNvPr>
            <p:cNvSpPr txBox="1"/>
            <p:nvPr/>
          </p:nvSpPr>
          <p:spPr>
            <a:xfrm>
              <a:off x="12828237" y="8671983"/>
              <a:ext cx="583496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DAC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9549319-81DF-48CB-BE71-957BA02E40B3}"/>
                </a:ext>
              </a:extLst>
            </p:cNvPr>
            <p:cNvSpPr txBox="1"/>
            <p:nvPr/>
          </p:nvSpPr>
          <p:spPr>
            <a:xfrm>
              <a:off x="12837771" y="9613189"/>
              <a:ext cx="5963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AIP2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EE7C70A-9334-4590-A684-E08A42109D8B}"/>
                </a:ext>
              </a:extLst>
            </p:cNvPr>
            <p:cNvSpPr txBox="1"/>
            <p:nvPr/>
          </p:nvSpPr>
          <p:spPr>
            <a:xfrm>
              <a:off x="12818315" y="7196542"/>
              <a:ext cx="5963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AIP1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69A4F987-66EF-4D19-8586-E495CB76C585}"/>
                </a:ext>
              </a:extLst>
            </p:cNvPr>
            <p:cNvCxnSpPr/>
            <p:nvPr/>
          </p:nvCxnSpPr>
          <p:spPr>
            <a:xfrm>
              <a:off x="11422821" y="8362593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AA15CF7-0245-4C04-8AB8-502E314D34DA}"/>
                </a:ext>
              </a:extLst>
            </p:cNvPr>
            <p:cNvCxnSpPr/>
            <p:nvPr/>
          </p:nvCxnSpPr>
          <p:spPr>
            <a:xfrm>
              <a:off x="11422820" y="8867229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DC6C26C-9532-4559-87BF-A82C16787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3719" y="7374759"/>
              <a:ext cx="6197809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B106C4BE-58EF-4A18-B93A-983669BB31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53719" y="9806221"/>
              <a:ext cx="6193976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1B1426D-B04B-4EAB-B5D2-EACB7F825D56}"/>
                </a:ext>
              </a:extLst>
            </p:cNvPr>
            <p:cNvSpPr txBox="1"/>
            <p:nvPr/>
          </p:nvSpPr>
          <p:spPr>
            <a:xfrm>
              <a:off x="6092721" y="8213989"/>
              <a:ext cx="81112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146B9AB-6FC5-4847-8EF4-3BF24486756B}"/>
                </a:ext>
              </a:extLst>
            </p:cNvPr>
            <p:cNvSpPr txBox="1"/>
            <p:nvPr/>
          </p:nvSpPr>
          <p:spPr>
            <a:xfrm>
              <a:off x="6115491" y="8799725"/>
              <a:ext cx="81112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86BBF42-BBCF-4128-896A-B1F8486B68F8}"/>
                </a:ext>
              </a:extLst>
            </p:cNvPr>
            <p:cNvSpPr txBox="1"/>
            <p:nvPr/>
          </p:nvSpPr>
          <p:spPr>
            <a:xfrm>
              <a:off x="7309591" y="8194353"/>
              <a:ext cx="519374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SPK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7FEDA21-B57C-4606-8D74-A15DDD657D16}"/>
                </a:ext>
              </a:extLst>
            </p:cNvPr>
            <p:cNvSpPr txBox="1"/>
            <p:nvPr/>
          </p:nvSpPr>
          <p:spPr>
            <a:xfrm>
              <a:off x="7332359" y="8776601"/>
              <a:ext cx="519374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SPK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EC4D87DE-6E1F-464A-8798-68DAC4D1805E}"/>
                </a:ext>
              </a:extLst>
            </p:cNvPr>
            <p:cNvCxnSpPr>
              <a:cxnSpLocks/>
              <a:stCxn id="26" idx="1"/>
              <a:endCxn id="56" idx="0"/>
            </p:cNvCxnSpPr>
            <p:nvPr/>
          </p:nvCxnSpPr>
          <p:spPr>
            <a:xfrm rot="10800000" flipV="1">
              <a:off x="10394149" y="4709194"/>
              <a:ext cx="3675190" cy="3101228"/>
            </a:xfrm>
            <a:prstGeom prst="bentConnector2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F3D80BF-45DA-4B14-9EA3-7F5E14500765}"/>
                </a:ext>
              </a:extLst>
            </p:cNvPr>
            <p:cNvSpPr/>
            <p:nvPr/>
          </p:nvSpPr>
          <p:spPr>
            <a:xfrm>
              <a:off x="9373864" y="7810422"/>
              <a:ext cx="2040562" cy="1605308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1500" dirty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sym typeface="Helvetica Neue Medium"/>
                </a:rPr>
                <a:t>SNC1600</a:t>
              </a:r>
              <a:endParaRPr lang="zh-CN" altLang="en-US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500C856B-6866-4137-90E9-5E3222F7EF4A}"/>
                </a:ext>
              </a:extLst>
            </p:cNvPr>
            <p:cNvSpPr txBox="1"/>
            <p:nvPr/>
          </p:nvSpPr>
          <p:spPr>
            <a:xfrm>
              <a:off x="13780739" y="9629021"/>
              <a:ext cx="46487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I2C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1A9FF88F-65B4-4F73-AC45-A2988B43E9B8}"/>
                </a:ext>
              </a:extLst>
            </p:cNvPr>
            <p:cNvCxnSpPr>
              <a:cxnSpLocks/>
              <a:stCxn id="57" idx="2"/>
              <a:endCxn id="56" idx="2"/>
            </p:cNvCxnSpPr>
            <p:nvPr/>
          </p:nvCxnSpPr>
          <p:spPr>
            <a:xfrm rot="5400000" flipH="1">
              <a:off x="11901771" y="7908107"/>
              <a:ext cx="603784" cy="3619030"/>
            </a:xfrm>
            <a:prstGeom prst="bentConnector3">
              <a:avLst>
                <a:gd name="adj1" fmla="val -75722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226A11D-06FA-43BA-89A5-B36402747CAD}"/>
                </a:ext>
              </a:extLst>
            </p:cNvPr>
            <p:cNvSpPr txBox="1"/>
            <p:nvPr/>
          </p:nvSpPr>
          <p:spPr>
            <a:xfrm>
              <a:off x="11907985" y="10771877"/>
              <a:ext cx="46487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I2C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E0F685C-AE60-4733-838C-BF41CA083A8D}"/>
                </a:ext>
              </a:extLst>
            </p:cNvPr>
            <p:cNvSpPr txBox="1"/>
            <p:nvPr/>
          </p:nvSpPr>
          <p:spPr>
            <a:xfrm>
              <a:off x="13065237" y="5969376"/>
              <a:ext cx="116372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*1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DFE9AFD4-B7FF-4CDD-8D17-FAF15ACE78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47097" y="6340412"/>
              <a:ext cx="1" cy="789086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88FDA2C-8CBF-4115-B3B6-B9336B527600}"/>
                </a:ext>
              </a:extLst>
            </p:cNvPr>
            <p:cNvSpPr txBox="1"/>
            <p:nvPr/>
          </p:nvSpPr>
          <p:spPr>
            <a:xfrm>
              <a:off x="13346051" y="7098704"/>
              <a:ext cx="70211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DMIC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CE8BD0A-D5A6-4965-84B1-BEB73B721B38}"/>
                </a:ext>
              </a:extLst>
            </p:cNvPr>
            <p:cNvSpPr/>
            <p:nvPr/>
          </p:nvSpPr>
          <p:spPr>
            <a:xfrm>
              <a:off x="9685331" y="7446600"/>
              <a:ext cx="233341" cy="252000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endParaRPr lang="zh-CN" altLang="en-US" sz="1500"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439C545-E4C0-4CDA-BF36-7CC162175A14}"/>
                </a:ext>
              </a:extLst>
            </p:cNvPr>
            <p:cNvCxnSpPr/>
            <p:nvPr/>
          </p:nvCxnSpPr>
          <p:spPr>
            <a:xfrm>
              <a:off x="9802001" y="7402742"/>
              <a:ext cx="0" cy="432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9187AF6D-FDDA-49F6-A8FB-25BBD5E06183}"/>
                </a:ext>
              </a:extLst>
            </p:cNvPr>
            <p:cNvSpPr/>
            <p:nvPr/>
          </p:nvSpPr>
          <p:spPr>
            <a:xfrm>
              <a:off x="9692545" y="9465622"/>
              <a:ext cx="233341" cy="252000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endParaRPr lang="zh-CN" altLang="en-US" sz="1500"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43FC53B-D90B-412D-B5FA-040F9C19D88E}"/>
                </a:ext>
              </a:extLst>
            </p:cNvPr>
            <p:cNvCxnSpPr/>
            <p:nvPr/>
          </p:nvCxnSpPr>
          <p:spPr>
            <a:xfrm>
              <a:off x="9809215" y="9421764"/>
              <a:ext cx="0" cy="432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6BE6E651-C469-49A4-A9BB-A948ED2AD30A}"/>
                </a:ext>
              </a:extLst>
            </p:cNvPr>
            <p:cNvSpPr/>
            <p:nvPr/>
          </p:nvSpPr>
          <p:spPr>
            <a:xfrm>
              <a:off x="8935128" y="7225973"/>
              <a:ext cx="233341" cy="252000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endParaRPr lang="zh-CN" altLang="en-US" sz="1500">
                <a:solidFill>
                  <a:srgbClr val="FFFFFF"/>
                </a:solidFill>
                <a:sym typeface="Helvetica Neue Medium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0722B92-4884-4B8F-83CE-67270C1B609C}"/>
                </a:ext>
              </a:extLst>
            </p:cNvPr>
            <p:cNvSpPr/>
            <p:nvPr/>
          </p:nvSpPr>
          <p:spPr>
            <a:xfrm>
              <a:off x="9007541" y="9680221"/>
              <a:ext cx="233341" cy="252000"/>
            </a:xfrm>
            <a:prstGeom prst="rect">
              <a:avLst/>
            </a:prstGeom>
            <a:noFill/>
            <a:ln w="127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endParaRPr lang="zh-CN" altLang="en-US" sz="1500"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0492CE10-497D-4059-9769-01B7BE20A10F}"/>
                </a:ext>
              </a:extLst>
            </p:cNvPr>
            <p:cNvCxnSpPr/>
            <p:nvPr/>
          </p:nvCxnSpPr>
          <p:spPr>
            <a:xfrm>
              <a:off x="7938658" y="8362593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3D933B48-3D57-4EE7-997C-E5122E0FF5AA}"/>
                </a:ext>
              </a:extLst>
            </p:cNvPr>
            <p:cNvCxnSpPr/>
            <p:nvPr/>
          </p:nvCxnSpPr>
          <p:spPr>
            <a:xfrm>
              <a:off x="7938657" y="8867229"/>
              <a:ext cx="1435207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62BEBBE1-AF22-4ADD-8CE9-A9F1342562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97" y="7402742"/>
              <a:ext cx="0" cy="8295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D48C088D-CCFC-4FE1-83BE-49F55008CE10}"/>
                </a:ext>
              </a:extLst>
            </p:cNvPr>
            <p:cNvCxnSpPr>
              <a:cxnSpLocks/>
            </p:cNvCxnSpPr>
            <p:nvPr/>
          </p:nvCxnSpPr>
          <p:spPr>
            <a:xfrm>
              <a:off x="6646997" y="9190002"/>
              <a:ext cx="6722" cy="6637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7499627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97691" y="113595"/>
            <a:ext cx="6494679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耳机功放、</a:t>
            </a:r>
            <a:r>
              <a:rPr lang="en-US" altLang="zh-CN" sz="3200" b="1" dirty="0">
                <a:solidFill>
                  <a:schemeClr val="bg1"/>
                </a:solidFill>
              </a:rPr>
              <a:t>USB Dongle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7816790-11FA-4943-BE50-33597ADE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6" y="2302019"/>
            <a:ext cx="3032244" cy="272505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318742E-52CD-4662-BE80-38DD2C7636D5}"/>
              </a:ext>
            </a:extLst>
          </p:cNvPr>
          <p:cNvSpPr txBox="1"/>
          <p:nvPr/>
        </p:nvSpPr>
        <p:spPr>
          <a:xfrm>
            <a:off x="4215541" y="1689656"/>
            <a:ext cx="3159294" cy="4443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动态低频增强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动态调整低频增强可带来身临其境 的震撼影院效果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直通模式：无损放大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智能适配不同耳机音频特性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通话降噪（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497E66-1476-4D09-BA81-2F6FCE165C8B}"/>
              </a:ext>
            </a:extLst>
          </p:cNvPr>
          <p:cNvSpPr txBox="1"/>
          <p:nvPr/>
        </p:nvSpPr>
        <p:spPr>
          <a:xfrm>
            <a:off x="4215542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FD4E1D7-2EFD-4314-801B-5109B8484585}"/>
              </a:ext>
            </a:extLst>
          </p:cNvPr>
          <p:cNvSpPr txBox="1"/>
          <p:nvPr/>
        </p:nvSpPr>
        <p:spPr>
          <a:xfrm>
            <a:off x="9204612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10CC45-FAFC-44C9-9CB9-727F202F1E47}"/>
              </a:ext>
            </a:extLst>
          </p:cNvPr>
          <p:cNvSpPr txBox="1"/>
          <p:nvPr/>
        </p:nvSpPr>
        <p:spPr>
          <a:xfrm>
            <a:off x="1307915" y="5435435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A7580402-08D5-4848-BE37-A03BBBD6F30B}"/>
              </a:ext>
            </a:extLst>
          </p:cNvPr>
          <p:cNvGraphicFramePr>
            <a:graphicFrameLocks noGrp="1"/>
          </p:cNvGraphicFramePr>
          <p:nvPr/>
        </p:nvGraphicFramePr>
        <p:xfrm>
          <a:off x="7633253" y="1689656"/>
          <a:ext cx="4266789" cy="47022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11965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954824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Dongle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3.5mm Audio Jack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Type-C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28" name="图片 27" descr="电子设备&#10;&#10;中度可信度描述已自动生成">
            <a:extLst>
              <a:ext uri="{FF2B5EF4-FFF2-40B4-BE49-F238E27FC236}">
                <a16:creationId xmlns:a16="http://schemas.microsoft.com/office/drawing/2014/main" id="{DCEA39AF-C51F-46D0-8E9A-9C87479839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654650">
            <a:off x="625445" y="2085825"/>
            <a:ext cx="1790871" cy="52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67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00300" y="113595"/>
            <a:ext cx="5792070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耳机功放系统框图</a:t>
            </a: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BD6969EA-E87A-4DF6-94AD-5E49DDFE39EC}"/>
              </a:ext>
            </a:extLst>
          </p:cNvPr>
          <p:cNvGrpSpPr/>
          <p:nvPr/>
        </p:nvGrpSpPr>
        <p:grpSpPr>
          <a:xfrm>
            <a:off x="4262118" y="1423385"/>
            <a:ext cx="2989830" cy="4578441"/>
            <a:chOff x="8359553" y="2470602"/>
            <a:chExt cx="5979660" cy="915688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7A68A2F-EAB8-4968-AC13-898C29B455E3}"/>
                </a:ext>
              </a:extLst>
            </p:cNvPr>
            <p:cNvSpPr/>
            <p:nvPr/>
          </p:nvSpPr>
          <p:spPr>
            <a:xfrm>
              <a:off x="10681613" y="5542254"/>
              <a:ext cx="3657600" cy="288774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1500" dirty="0">
                  <a:ln>
                    <a:solidFill>
                      <a:schemeClr val="tx1"/>
                    </a:solidFill>
                  </a:ln>
                  <a:solidFill>
                    <a:srgbClr val="FFFFFF"/>
                  </a:solidFill>
                  <a:sym typeface="Helvetica Neue Medium"/>
                </a:rPr>
                <a:t>SNC8600A</a:t>
              </a:r>
              <a:endParaRPr lang="zh-CN" altLang="en-US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6853624-CA30-4955-9CB9-0F9DCC7B9D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3550" y="6550421"/>
              <a:ext cx="0" cy="785762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6CF65B0-C432-414E-96A4-7132C5BFC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9952" y="8446933"/>
              <a:ext cx="0" cy="172596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BBDDE97-3E27-400F-A97C-CAFEF5CE9756}"/>
                </a:ext>
              </a:extLst>
            </p:cNvPr>
            <p:cNvSpPr txBox="1"/>
            <p:nvPr/>
          </p:nvSpPr>
          <p:spPr>
            <a:xfrm>
              <a:off x="10675199" y="6364188"/>
              <a:ext cx="5963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AIP2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D3335EB-2514-4783-9AA0-76EDF9C45213}"/>
                </a:ext>
              </a:extLst>
            </p:cNvPr>
            <p:cNvSpPr txBox="1"/>
            <p:nvPr/>
          </p:nvSpPr>
          <p:spPr>
            <a:xfrm>
              <a:off x="9370509" y="7232183"/>
              <a:ext cx="42319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EN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9988A4-CE89-4F70-AAD0-EA10ACB44E16}"/>
                </a:ext>
              </a:extLst>
            </p:cNvPr>
            <p:cNvSpPr txBox="1"/>
            <p:nvPr/>
          </p:nvSpPr>
          <p:spPr>
            <a:xfrm>
              <a:off x="9921615" y="7527681"/>
              <a:ext cx="682882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L+/L-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0A35409-F1E5-4A14-8108-E1C103ADC2F8}"/>
                </a:ext>
              </a:extLst>
            </p:cNvPr>
            <p:cNvSpPr txBox="1"/>
            <p:nvPr/>
          </p:nvSpPr>
          <p:spPr>
            <a:xfrm>
              <a:off x="10674359" y="5860312"/>
              <a:ext cx="5963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AIP1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F39927B-13F1-4296-9547-61F43FD75252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10129361" y="6055558"/>
              <a:ext cx="544998" cy="2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1D0EE11-28E7-4089-8926-6C9F78AC87A6}"/>
                </a:ext>
              </a:extLst>
            </p:cNvPr>
            <p:cNvSpPr txBox="1"/>
            <p:nvPr/>
          </p:nvSpPr>
          <p:spPr>
            <a:xfrm>
              <a:off x="9319841" y="5854712"/>
              <a:ext cx="81112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F1634D0-7EAD-479C-BB88-806C25148E14}"/>
                </a:ext>
              </a:extLst>
            </p:cNvPr>
            <p:cNvSpPr txBox="1"/>
            <p:nvPr/>
          </p:nvSpPr>
          <p:spPr>
            <a:xfrm>
              <a:off x="9317333" y="6396780"/>
              <a:ext cx="811122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2EB031-4397-4E81-B9D9-BF39E161C17F}"/>
                </a:ext>
              </a:extLst>
            </p:cNvPr>
            <p:cNvSpPr txBox="1"/>
            <p:nvPr/>
          </p:nvSpPr>
          <p:spPr>
            <a:xfrm>
              <a:off x="11889011" y="2470602"/>
              <a:ext cx="862418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USB I/F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465437D-92E0-41E2-A239-425EF2A1AB82}"/>
                </a:ext>
              </a:extLst>
            </p:cNvPr>
            <p:cNvCxnSpPr>
              <a:cxnSpLocks/>
            </p:cNvCxnSpPr>
            <p:nvPr/>
          </p:nvCxnSpPr>
          <p:spPr>
            <a:xfrm>
              <a:off x="12155945" y="2861094"/>
              <a:ext cx="0" cy="2683831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EA1A8337-043F-4A28-A1C6-1D3D6AB676BF}"/>
                </a:ext>
              </a:extLst>
            </p:cNvPr>
            <p:cNvCxnSpPr>
              <a:cxnSpLocks/>
            </p:cNvCxnSpPr>
            <p:nvPr/>
          </p:nvCxnSpPr>
          <p:spPr>
            <a:xfrm>
              <a:off x="12502472" y="2878027"/>
              <a:ext cx="0" cy="646857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7C7D555-A1D7-48CB-A33B-54701CA64063}"/>
                </a:ext>
              </a:extLst>
            </p:cNvPr>
            <p:cNvSpPr txBox="1"/>
            <p:nvPr/>
          </p:nvSpPr>
          <p:spPr>
            <a:xfrm rot="5400000">
              <a:off x="12705573" y="4733602"/>
              <a:ext cx="75662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Power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071C696-E1AD-46F4-9C91-E3CAF637520E}"/>
                </a:ext>
              </a:extLst>
            </p:cNvPr>
            <p:cNvSpPr txBox="1"/>
            <p:nvPr/>
          </p:nvSpPr>
          <p:spPr>
            <a:xfrm>
              <a:off x="8569264" y="7294482"/>
              <a:ext cx="1258356" cy="114669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差分转单端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10766" hangingPunct="0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运放</a:t>
              </a:r>
              <a:endPara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FE0C139-69B5-4BAC-A67E-12C1785452B5}"/>
                </a:ext>
              </a:extLst>
            </p:cNvPr>
            <p:cNvSpPr txBox="1"/>
            <p:nvPr/>
          </p:nvSpPr>
          <p:spPr>
            <a:xfrm>
              <a:off x="8569264" y="10172897"/>
              <a:ext cx="1258356" cy="1454586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3.5mm</a:t>
              </a:r>
            </a:p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Audio Jack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E9B856DE-0312-4288-BD5B-310D4C412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5934" y="8446933"/>
              <a:ext cx="0" cy="172596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1E758AD-5ADC-49B0-BD63-D7C300B81060}"/>
                </a:ext>
              </a:extLst>
            </p:cNvPr>
            <p:cNvSpPr txBox="1"/>
            <p:nvPr/>
          </p:nvSpPr>
          <p:spPr>
            <a:xfrm>
              <a:off x="8598373" y="9114667"/>
              <a:ext cx="250070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L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F200FCA-334B-4407-9E01-E4E68D102DE9}"/>
                </a:ext>
              </a:extLst>
            </p:cNvPr>
            <p:cNvSpPr txBox="1"/>
            <p:nvPr/>
          </p:nvSpPr>
          <p:spPr>
            <a:xfrm>
              <a:off x="9092453" y="9114667"/>
              <a:ext cx="278924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R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B16C8854-3018-4DB1-B434-DD16BA96E94A}"/>
                </a:ext>
              </a:extLst>
            </p:cNvPr>
            <p:cNvCxnSpPr>
              <a:cxnSpLocks/>
            </p:cNvCxnSpPr>
            <p:nvPr/>
          </p:nvCxnSpPr>
          <p:spPr>
            <a:xfrm>
              <a:off x="9834668" y="7438762"/>
              <a:ext cx="846945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5F3B0F4E-DECA-4BA7-896E-E43BA2506F90}"/>
                </a:ext>
              </a:extLst>
            </p:cNvPr>
            <p:cNvCxnSpPr>
              <a:cxnSpLocks/>
            </p:cNvCxnSpPr>
            <p:nvPr/>
          </p:nvCxnSpPr>
          <p:spPr>
            <a:xfrm>
              <a:off x="9817880" y="7908372"/>
              <a:ext cx="846945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F9C13155-20B0-416A-B820-30E04624C2C6}"/>
                </a:ext>
              </a:extLst>
            </p:cNvPr>
            <p:cNvCxnSpPr>
              <a:cxnSpLocks/>
            </p:cNvCxnSpPr>
            <p:nvPr/>
          </p:nvCxnSpPr>
          <p:spPr>
            <a:xfrm>
              <a:off x="9834668" y="8364906"/>
              <a:ext cx="846945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C606C63-1F2B-4CFE-AE9D-DEBC1DE7EA12}"/>
                </a:ext>
              </a:extLst>
            </p:cNvPr>
            <p:cNvSpPr txBox="1"/>
            <p:nvPr/>
          </p:nvSpPr>
          <p:spPr>
            <a:xfrm>
              <a:off x="9948309" y="8032685"/>
              <a:ext cx="74058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+/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-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A92BD978-8E2C-4221-A762-F4F0F806A911}"/>
                </a:ext>
              </a:extLst>
            </p:cNvPr>
            <p:cNvCxnSpPr>
              <a:cxnSpLocks/>
              <a:stCxn id="68" idx="3"/>
              <a:endCxn id="39" idx="3"/>
            </p:cNvCxnSpPr>
            <p:nvPr/>
          </p:nvCxnSpPr>
          <p:spPr>
            <a:xfrm flipH="1">
              <a:off x="9827620" y="3926159"/>
              <a:ext cx="3767196" cy="6974031"/>
            </a:xfrm>
            <a:prstGeom prst="bentConnector3">
              <a:avLst>
                <a:gd name="adj1" fmla="val -34472"/>
              </a:avLst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01117B0-7F36-4268-9FEF-31900399467E}"/>
                </a:ext>
              </a:extLst>
            </p:cNvPr>
            <p:cNvSpPr txBox="1"/>
            <p:nvPr/>
          </p:nvSpPr>
          <p:spPr>
            <a:xfrm>
              <a:off x="10661793" y="7276979"/>
              <a:ext cx="650822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GPIO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B9C6F0A-B093-4763-BB6C-56A06E5A9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16795" y="6566846"/>
              <a:ext cx="545800" cy="0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29FF49B-A5F8-4CEE-B372-AAA7A47A19D2}"/>
                </a:ext>
              </a:extLst>
            </p:cNvPr>
            <p:cNvSpPr txBox="1"/>
            <p:nvPr/>
          </p:nvSpPr>
          <p:spPr>
            <a:xfrm rot="5400000">
              <a:off x="11604653" y="3329638"/>
              <a:ext cx="872036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DM/DP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68A7317-633A-4DD0-B0C9-1482878AE10F}"/>
                </a:ext>
              </a:extLst>
            </p:cNvPr>
            <p:cNvSpPr txBox="1"/>
            <p:nvPr/>
          </p:nvSpPr>
          <p:spPr>
            <a:xfrm>
              <a:off x="8359553" y="6165960"/>
              <a:ext cx="573878" cy="390492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LDO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536B622-688B-4D46-9874-74F54A33287A}"/>
                </a:ext>
              </a:extLst>
            </p:cNvPr>
            <p:cNvSpPr txBox="1"/>
            <p:nvPr/>
          </p:nvSpPr>
          <p:spPr>
            <a:xfrm>
              <a:off x="12336460" y="3547850"/>
              <a:ext cx="1258356" cy="756617"/>
            </a:xfrm>
            <a:prstGeom prst="rect">
              <a:avLst/>
            </a:prstGeom>
            <a:noFill/>
            <a:ln w="12700" cap="flat">
              <a:solidFill>
                <a:schemeClr val="tx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no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MOSFET</a:t>
              </a:r>
            </a:p>
          </p:txBody>
        </p: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C3825472-99C5-4B87-BD0C-3168D044BCEB}"/>
                </a:ext>
              </a:extLst>
            </p:cNvPr>
            <p:cNvCxnSpPr>
              <a:cxnSpLocks/>
            </p:cNvCxnSpPr>
            <p:nvPr/>
          </p:nvCxnSpPr>
          <p:spPr>
            <a:xfrm>
              <a:off x="12917248" y="4312769"/>
              <a:ext cx="0" cy="1232156"/>
            </a:xfrm>
            <a:prstGeom prst="straightConnector1">
              <a:avLst/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  <a:headEnd type="none"/>
              <a:tailEnd type="arrow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ECEB4C1-AE72-4A43-8BD5-B4F318C9DF4D}"/>
                </a:ext>
              </a:extLst>
            </p:cNvPr>
            <p:cNvSpPr txBox="1"/>
            <p:nvPr/>
          </p:nvSpPr>
          <p:spPr>
            <a:xfrm>
              <a:off x="12480851" y="2975204"/>
              <a:ext cx="682882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VBUS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68514202-00CD-4A2C-AE2F-7C6B14D6F7F0}"/>
                </a:ext>
              </a:extLst>
            </p:cNvPr>
            <p:cNvCxnSpPr>
              <a:cxnSpLocks/>
              <a:stCxn id="66" idx="0"/>
              <a:endCxn id="35" idx="2"/>
            </p:cNvCxnSpPr>
            <p:nvPr/>
          </p:nvCxnSpPr>
          <p:spPr>
            <a:xfrm rot="5400000" flipH="1" flipV="1">
              <a:off x="10149009" y="3426332"/>
              <a:ext cx="1237112" cy="4242144"/>
            </a:xfrm>
            <a:prstGeom prst="bentConnector2">
              <a:avLst/>
            </a:prstGeom>
            <a:ln>
              <a:solidFill>
                <a:schemeClr val="accent5"/>
              </a:solidFill>
              <a:headEnd type="arrow"/>
              <a:tailEnd type="non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859013D2-4F1D-4CB4-A587-B62DDFBF5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5658" y="8441179"/>
              <a:ext cx="0" cy="1725964"/>
            </a:xfrm>
            <a:prstGeom prst="straightConnector1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0E3DDF1A-7D4A-420D-950B-11305F88B76B}"/>
                </a:ext>
              </a:extLst>
            </p:cNvPr>
            <p:cNvSpPr txBox="1"/>
            <p:nvPr/>
          </p:nvSpPr>
          <p:spPr>
            <a:xfrm>
              <a:off x="9495751" y="9108913"/>
              <a:ext cx="621968" cy="390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GND</a:t>
              </a:r>
              <a:endParaRPr lang="zh-CN" altLang="en-US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1874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47957" y="113595"/>
            <a:ext cx="4444413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会议音箱</a:t>
            </a:r>
          </a:p>
        </p:txBody>
      </p:sp>
      <p:pic>
        <p:nvPicPr>
          <p:cNvPr id="10" name="图片 9" descr="黑色的照相机&#10;&#10;中度可信度描述已自动生成">
            <a:extLst>
              <a:ext uri="{FF2B5EF4-FFF2-40B4-BE49-F238E27FC236}">
                <a16:creationId xmlns:a16="http://schemas.microsoft.com/office/drawing/2014/main" id="{535819B4-96CC-42BD-86EC-6AF6BB59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95" t="18205" r="12108" b="21459"/>
          <a:stretch/>
        </p:blipFill>
        <p:spPr>
          <a:xfrm>
            <a:off x="1137355" y="3479893"/>
            <a:ext cx="1255521" cy="1229669"/>
          </a:xfrm>
          <a:prstGeom prst="round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EB8667-B134-4CBA-9039-9A2F90F9D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420" y="1880867"/>
            <a:ext cx="1790569" cy="12296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802BF12-66AC-4E19-AC0A-33C9AD8BE248}"/>
              </a:ext>
            </a:extLst>
          </p:cNvPr>
          <p:cNvSpPr txBox="1"/>
          <p:nvPr/>
        </p:nvSpPr>
        <p:spPr>
          <a:xfrm>
            <a:off x="1297976" y="5078919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CF037E-699B-48E2-88D0-B4814F5F6E80}"/>
              </a:ext>
            </a:extLst>
          </p:cNvPr>
          <p:cNvSpPr txBox="1"/>
          <p:nvPr/>
        </p:nvSpPr>
        <p:spPr>
          <a:xfrm>
            <a:off x="4215542" y="1624594"/>
            <a:ext cx="3045515" cy="433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宽频语音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高清语音实现优质高清通话效果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3C7E86D-5777-436D-AB3F-FEC762B39322}"/>
              </a:ext>
            </a:extLst>
          </p:cNvPr>
          <p:cNvGraphicFramePr>
            <a:graphicFrameLocks noGrp="1"/>
          </p:cNvGraphicFramePr>
          <p:nvPr/>
        </p:nvGraphicFramePr>
        <p:xfrm>
          <a:off x="7721665" y="1890997"/>
          <a:ext cx="4281913" cy="407504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43061">
                  <a:extLst>
                    <a:ext uri="{9D8B030D-6E8A-4147-A177-3AD203B41FA5}">
                      <a16:colId xmlns:a16="http://schemas.microsoft.com/office/drawing/2014/main" val="1797702568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256334293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4085083945"/>
                    </a:ext>
                  </a:extLst>
                </a:gridCol>
                <a:gridCol w="1046284">
                  <a:extLst>
                    <a:ext uri="{9D8B030D-6E8A-4147-A177-3AD203B41FA5}">
                      <a16:colId xmlns:a16="http://schemas.microsoft.com/office/drawing/2014/main" val="1893322374"/>
                    </a:ext>
                  </a:extLst>
                </a:gridCol>
              </a:tblGrid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2DMIC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4DMIC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6DMIC</a:t>
                      </a:r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63246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2-4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4-8</a:t>
                      </a:r>
                      <a:r>
                        <a:rPr lang="zh-CN" alt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8-12</a:t>
                      </a:r>
                      <a:r>
                        <a:rPr lang="zh-CN" alt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013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会议室大小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㎡左右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15-20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㎡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40㎡</a:t>
                      </a:r>
                      <a:r>
                        <a:rPr lang="zh-CN" alt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左右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9297691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5.1+USB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BT5.1+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u="none" strike="noStrike" dirty="0">
                          <a:effectLst/>
                        </a:rPr>
                        <a:t>蓝牙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57580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744741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拾音距离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423119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通话时间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小时（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2600</a:t>
                      </a:r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3845"/>
                  </a:ext>
                </a:extLst>
              </a:tr>
              <a:tr h="73141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会议软件支持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SKYPE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ZOOM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、微信、钉钉、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31437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Windows 7/10、Android、Mac、IOS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5500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A384347-1247-4E0D-9144-CAD3E1E641B9}"/>
              </a:ext>
            </a:extLst>
          </p:cNvPr>
          <p:cNvSpPr txBox="1"/>
          <p:nvPr/>
        </p:nvSpPr>
        <p:spPr>
          <a:xfrm>
            <a:off x="4215542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F8C246-D046-4F6B-8A8E-289AB58FDB07}"/>
              </a:ext>
            </a:extLst>
          </p:cNvPr>
          <p:cNvSpPr txBox="1"/>
          <p:nvPr/>
        </p:nvSpPr>
        <p:spPr>
          <a:xfrm>
            <a:off x="9204614" y="1252327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5212762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24997" y="113595"/>
            <a:ext cx="5267373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会议音箱系统框图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946089-0678-41F6-835F-38CF0BC99112}"/>
              </a:ext>
            </a:extLst>
          </p:cNvPr>
          <p:cNvSpPr/>
          <p:nvPr/>
        </p:nvSpPr>
        <p:spPr>
          <a:xfrm>
            <a:off x="4779824" y="3391289"/>
            <a:ext cx="1828800" cy="144387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rPr>
              <a:t>SNC8600A</a:t>
            </a:r>
            <a:endParaRPr lang="zh-CN" altLang="en-US" sz="1500" dirty="0">
              <a:ln>
                <a:solidFill>
                  <a:schemeClr val="tx1"/>
                </a:solidFill>
              </a:ln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9F635E-0BA1-4B22-8A31-F624A88A9D5F}"/>
              </a:ext>
            </a:extLst>
          </p:cNvPr>
          <p:cNvSpPr/>
          <p:nvPr/>
        </p:nvSpPr>
        <p:spPr>
          <a:xfrm>
            <a:off x="7326227" y="3391289"/>
            <a:ext cx="1828800" cy="1443873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rPr>
              <a:t>BT Chip</a:t>
            </a:r>
            <a:endParaRPr lang="zh-CN" altLang="en-US" sz="1500" dirty="0">
              <a:ln>
                <a:solidFill>
                  <a:schemeClr val="tx1"/>
                </a:solidFill>
              </a:ln>
              <a:solidFill>
                <a:srgbClr val="FFFFFF"/>
              </a:solidFill>
              <a:sym typeface="Helvetica Neue Medium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0D38F0F-587F-4518-A75E-88DD96DCD73D}"/>
              </a:ext>
            </a:extLst>
          </p:cNvPr>
          <p:cNvCxnSpPr/>
          <p:nvPr/>
        </p:nvCxnSpPr>
        <p:spPr>
          <a:xfrm>
            <a:off x="6608624" y="3754507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9435CE9-D569-4E34-A8C1-CED02B2985AF}"/>
              </a:ext>
            </a:extLst>
          </p:cNvPr>
          <p:cNvCxnSpPr/>
          <p:nvPr/>
        </p:nvCxnSpPr>
        <p:spPr>
          <a:xfrm>
            <a:off x="6608623" y="4190631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904BEE3-5D48-4339-AFDC-06640EFC563B}"/>
              </a:ext>
            </a:extLst>
          </p:cNvPr>
          <p:cNvCxnSpPr/>
          <p:nvPr/>
        </p:nvCxnSpPr>
        <p:spPr>
          <a:xfrm>
            <a:off x="6608624" y="4636482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8CC86B-5AC6-4C26-A064-AE5D6D1589CA}"/>
              </a:ext>
            </a:extLst>
          </p:cNvPr>
          <p:cNvCxnSpPr>
            <a:cxnSpLocks/>
          </p:cNvCxnSpPr>
          <p:nvPr/>
        </p:nvCxnSpPr>
        <p:spPr>
          <a:xfrm>
            <a:off x="9155027" y="3515384"/>
            <a:ext cx="98013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B04EFB3-13EC-444B-93B2-1E83F2E40BAD}"/>
              </a:ext>
            </a:extLst>
          </p:cNvPr>
          <p:cNvCxnSpPr>
            <a:cxnSpLocks/>
          </p:cNvCxnSpPr>
          <p:nvPr/>
        </p:nvCxnSpPr>
        <p:spPr>
          <a:xfrm flipV="1">
            <a:off x="10135166" y="2785809"/>
            <a:ext cx="0" cy="7295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39AA0605-79FB-41FE-8A11-09B43989DE86}"/>
              </a:ext>
            </a:extLst>
          </p:cNvPr>
          <p:cNvSpPr/>
          <p:nvPr/>
        </p:nvSpPr>
        <p:spPr>
          <a:xfrm rot="10800000">
            <a:off x="9949163" y="2606489"/>
            <a:ext cx="352551" cy="179320"/>
          </a:xfrm>
          <a:prstGeom prst="triangle">
            <a:avLst>
              <a:gd name="adj" fmla="val 47241"/>
            </a:avLst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endParaRPr lang="zh-CN" altLang="en-US" sz="1500">
              <a:ln>
                <a:solidFill>
                  <a:schemeClr val="tx1"/>
                </a:solidFill>
              </a:ln>
              <a:solidFill>
                <a:srgbClr val="FFFFFF"/>
              </a:solidFill>
              <a:sym typeface="Helvetica Neue Medium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6664ED-F8EA-4180-916D-33B528A88614}"/>
              </a:ext>
            </a:extLst>
          </p:cNvPr>
          <p:cNvCxnSpPr/>
          <p:nvPr/>
        </p:nvCxnSpPr>
        <p:spPr>
          <a:xfrm>
            <a:off x="9155027" y="4012290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D9D8E9A-07DD-4B86-927A-155A5B1760E5}"/>
              </a:ext>
            </a:extLst>
          </p:cNvPr>
          <p:cNvCxnSpPr>
            <a:cxnSpLocks/>
          </p:cNvCxnSpPr>
          <p:nvPr/>
        </p:nvCxnSpPr>
        <p:spPr>
          <a:xfrm rot="10800000">
            <a:off x="9155027" y="4509197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1513428-E842-418A-8882-3A84366AAAF0}"/>
              </a:ext>
            </a:extLst>
          </p:cNvPr>
          <p:cNvSpPr txBox="1"/>
          <p:nvPr/>
        </p:nvSpPr>
        <p:spPr>
          <a:xfrm>
            <a:off x="9972718" y="3914667"/>
            <a:ext cx="256481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KEY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145902-DE50-4E4B-88DD-7DDDC2A143BA}"/>
              </a:ext>
            </a:extLst>
          </p:cNvPr>
          <p:cNvSpPr txBox="1"/>
          <p:nvPr/>
        </p:nvSpPr>
        <p:spPr>
          <a:xfrm>
            <a:off x="9981420" y="4414540"/>
            <a:ext cx="367089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LED*2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03A4F0-E983-44A4-BCD7-01C88B16A6E2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2591577" y="4430728"/>
            <a:ext cx="2191497" cy="296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F10BF2C-3A37-4095-9BBE-DB4A7D38F878}"/>
              </a:ext>
            </a:extLst>
          </p:cNvPr>
          <p:cNvCxnSpPr>
            <a:cxnSpLocks/>
          </p:cNvCxnSpPr>
          <p:nvPr/>
        </p:nvCxnSpPr>
        <p:spPr>
          <a:xfrm flipV="1">
            <a:off x="6516439" y="2299426"/>
            <a:ext cx="1" cy="10967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10C9089-C143-4685-8171-740F87963074}"/>
              </a:ext>
            </a:extLst>
          </p:cNvPr>
          <p:cNvSpPr txBox="1"/>
          <p:nvPr/>
        </p:nvSpPr>
        <p:spPr>
          <a:xfrm>
            <a:off x="5695446" y="2072570"/>
            <a:ext cx="419988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1F0B8F4-D330-4ADC-842B-79E6D900E10F}"/>
              </a:ext>
            </a:extLst>
          </p:cNvPr>
          <p:cNvSpPr txBox="1"/>
          <p:nvPr/>
        </p:nvSpPr>
        <p:spPr>
          <a:xfrm>
            <a:off x="4642043" y="2075823"/>
            <a:ext cx="575479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 IC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228218-FBFE-4030-9130-BB30D224CC50}"/>
              </a:ext>
            </a:extLst>
          </p:cNvPr>
          <p:cNvSpPr txBox="1"/>
          <p:nvPr/>
        </p:nvSpPr>
        <p:spPr>
          <a:xfrm>
            <a:off x="5805923" y="5258745"/>
            <a:ext cx="522580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ADC_KEY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9BE13F2-BD8B-4E17-9071-12287ECF9CCE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239697" y="2170193"/>
            <a:ext cx="455749" cy="37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CB1E57D-95F4-4D04-9FF7-74FC81414A7B}"/>
              </a:ext>
            </a:extLst>
          </p:cNvPr>
          <p:cNvSpPr txBox="1"/>
          <p:nvPr/>
        </p:nvSpPr>
        <p:spPr>
          <a:xfrm>
            <a:off x="6856015" y="3532364"/>
            <a:ext cx="222819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I2S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DD70388-21F9-4A53-A980-0AF6FAA849DB}"/>
              </a:ext>
            </a:extLst>
          </p:cNvPr>
          <p:cNvSpPr txBox="1"/>
          <p:nvPr/>
        </p:nvSpPr>
        <p:spPr>
          <a:xfrm>
            <a:off x="6760281" y="3961323"/>
            <a:ext cx="347852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UART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07141D-5FB2-4348-92B1-6B70D9E05C67}"/>
              </a:ext>
            </a:extLst>
          </p:cNvPr>
          <p:cNvSpPr txBox="1"/>
          <p:nvPr/>
        </p:nvSpPr>
        <p:spPr>
          <a:xfrm>
            <a:off x="10208321" y="2772458"/>
            <a:ext cx="286939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ANT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C24EABD-446A-465C-B18E-102F132769A3}"/>
              </a:ext>
            </a:extLst>
          </p:cNvPr>
          <p:cNvCxnSpPr>
            <a:cxnSpLocks/>
          </p:cNvCxnSpPr>
          <p:nvPr/>
        </p:nvCxnSpPr>
        <p:spPr>
          <a:xfrm>
            <a:off x="6067213" y="4840751"/>
            <a:ext cx="0" cy="41799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92C1C72-E4E5-43A0-AD25-1FD130F766AC}"/>
              </a:ext>
            </a:extLst>
          </p:cNvPr>
          <p:cNvSpPr txBox="1"/>
          <p:nvPr/>
        </p:nvSpPr>
        <p:spPr>
          <a:xfrm>
            <a:off x="7325825" y="4538858"/>
            <a:ext cx="325411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GPIO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DE69FD0-10B8-4F39-B0B7-9BD5460712E1}"/>
              </a:ext>
            </a:extLst>
          </p:cNvPr>
          <p:cNvSpPr txBox="1"/>
          <p:nvPr/>
        </p:nvSpPr>
        <p:spPr>
          <a:xfrm>
            <a:off x="6326852" y="4661183"/>
            <a:ext cx="325411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GPIO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BA0ACD-A286-441A-AC9B-2353B16B68FA}"/>
              </a:ext>
            </a:extLst>
          </p:cNvPr>
          <p:cNvSpPr txBox="1"/>
          <p:nvPr/>
        </p:nvSpPr>
        <p:spPr>
          <a:xfrm>
            <a:off x="5898229" y="4640233"/>
            <a:ext cx="352662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ADC0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6C4C976-04CA-4AB2-9846-553A65446CC5}"/>
              </a:ext>
            </a:extLst>
          </p:cNvPr>
          <p:cNvSpPr txBox="1"/>
          <p:nvPr/>
        </p:nvSpPr>
        <p:spPr>
          <a:xfrm>
            <a:off x="4226984" y="1291231"/>
            <a:ext cx="378310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Power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7B7E40-928C-40EB-A00D-5E99CF91E2C4}"/>
              </a:ext>
            </a:extLst>
          </p:cNvPr>
          <p:cNvSpPr txBox="1"/>
          <p:nvPr/>
        </p:nvSpPr>
        <p:spPr>
          <a:xfrm>
            <a:off x="4749748" y="3770144"/>
            <a:ext cx="351059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DMIC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595E8F-BA59-4165-BC1B-A362DA966C27}"/>
              </a:ext>
            </a:extLst>
          </p:cNvPr>
          <p:cNvSpPr txBox="1"/>
          <p:nvPr/>
        </p:nvSpPr>
        <p:spPr>
          <a:xfrm>
            <a:off x="4749748" y="3550317"/>
            <a:ext cx="351059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DMIC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704083B-E728-42C3-80B1-CE784A45E375}"/>
              </a:ext>
            </a:extLst>
          </p:cNvPr>
          <p:cNvCxnSpPr>
            <a:cxnSpLocks/>
          </p:cNvCxnSpPr>
          <p:nvPr/>
        </p:nvCxnSpPr>
        <p:spPr>
          <a:xfrm rot="10800000">
            <a:off x="4065471" y="3658881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32C1A17-8816-417F-8D8C-FCC96F1C822B}"/>
              </a:ext>
            </a:extLst>
          </p:cNvPr>
          <p:cNvCxnSpPr>
            <a:cxnSpLocks/>
          </p:cNvCxnSpPr>
          <p:nvPr/>
        </p:nvCxnSpPr>
        <p:spPr>
          <a:xfrm rot="10800000">
            <a:off x="4063554" y="3877224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096FB8D-8EBB-40B2-B723-F3AD8B59E5E5}"/>
              </a:ext>
            </a:extLst>
          </p:cNvPr>
          <p:cNvSpPr txBox="1"/>
          <p:nvPr/>
        </p:nvSpPr>
        <p:spPr>
          <a:xfrm>
            <a:off x="3543338" y="3550317"/>
            <a:ext cx="458460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DMIC*2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8A0C3E8-EE28-4DEC-9430-37CC8723DBE0}"/>
              </a:ext>
            </a:extLst>
          </p:cNvPr>
          <p:cNvSpPr txBox="1"/>
          <p:nvPr/>
        </p:nvSpPr>
        <p:spPr>
          <a:xfrm>
            <a:off x="3554722" y="3790468"/>
            <a:ext cx="458460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DMIC*2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5ADF3D7-2406-4125-9F77-B5A6B9587150}"/>
              </a:ext>
            </a:extLst>
          </p:cNvPr>
          <p:cNvSpPr/>
          <p:nvPr/>
        </p:nvSpPr>
        <p:spPr>
          <a:xfrm>
            <a:off x="4773606" y="5231594"/>
            <a:ext cx="845285" cy="59245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15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sym typeface="Helvetica Neue Medium"/>
              </a:rPr>
              <a:t>AMP</a:t>
            </a:r>
            <a:endParaRPr lang="zh-CN" altLang="en-US" sz="1500" dirty="0">
              <a:ln>
                <a:solidFill>
                  <a:schemeClr val="tx1"/>
                </a:solidFill>
              </a:ln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4107E9F-F782-4658-8F05-20D6FAC3DFCF}"/>
              </a:ext>
            </a:extLst>
          </p:cNvPr>
          <p:cNvSpPr txBox="1"/>
          <p:nvPr/>
        </p:nvSpPr>
        <p:spPr>
          <a:xfrm>
            <a:off x="5328365" y="4929873"/>
            <a:ext cx="232437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I2C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567C37E4-1336-4CAC-B767-60458BC1BB07}"/>
              </a:ext>
            </a:extLst>
          </p:cNvPr>
          <p:cNvCxnSpPr>
            <a:cxnSpLocks/>
          </p:cNvCxnSpPr>
          <p:nvPr/>
        </p:nvCxnSpPr>
        <p:spPr>
          <a:xfrm>
            <a:off x="5073955" y="4835162"/>
            <a:ext cx="0" cy="3964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78544C8-831E-4DCC-94B7-3E86EC539DF2}"/>
              </a:ext>
            </a:extLst>
          </p:cNvPr>
          <p:cNvCxnSpPr>
            <a:cxnSpLocks/>
          </p:cNvCxnSpPr>
          <p:nvPr/>
        </p:nvCxnSpPr>
        <p:spPr>
          <a:xfrm>
            <a:off x="5312621" y="4835479"/>
            <a:ext cx="0" cy="3964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66967D7F-402E-4A33-B6D4-78A01B2A81F0}"/>
              </a:ext>
            </a:extLst>
          </p:cNvPr>
          <p:cNvSpPr txBox="1"/>
          <p:nvPr/>
        </p:nvSpPr>
        <p:spPr>
          <a:xfrm>
            <a:off x="4843770" y="4921854"/>
            <a:ext cx="222819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I2S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DE5EC3E-6641-4E9D-8C4A-2B119795A052}"/>
              </a:ext>
            </a:extLst>
          </p:cNvPr>
          <p:cNvCxnSpPr/>
          <p:nvPr/>
        </p:nvCxnSpPr>
        <p:spPr>
          <a:xfrm>
            <a:off x="4057337" y="5535449"/>
            <a:ext cx="71760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74E9E9E-A3AC-4788-AA36-019434B80C42}"/>
              </a:ext>
            </a:extLst>
          </p:cNvPr>
          <p:cNvSpPr txBox="1"/>
          <p:nvPr/>
        </p:nvSpPr>
        <p:spPr>
          <a:xfrm>
            <a:off x="3715261" y="5466555"/>
            <a:ext cx="259687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SPK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886CF9A-352F-47CE-90B9-A006FB46E8D9}"/>
              </a:ext>
            </a:extLst>
          </p:cNvPr>
          <p:cNvSpPr txBox="1"/>
          <p:nvPr/>
        </p:nvSpPr>
        <p:spPr>
          <a:xfrm>
            <a:off x="6427025" y="5255518"/>
            <a:ext cx="367089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LED*4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6C04C56-EDE5-45C5-A169-A75587C62B67}"/>
              </a:ext>
            </a:extLst>
          </p:cNvPr>
          <p:cNvCxnSpPr>
            <a:cxnSpLocks/>
          </p:cNvCxnSpPr>
          <p:nvPr/>
        </p:nvCxnSpPr>
        <p:spPr>
          <a:xfrm flipV="1">
            <a:off x="6520680" y="4854772"/>
            <a:ext cx="0" cy="40397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45F28E1-01D0-4CFE-86D5-9547173CFEE7}"/>
              </a:ext>
            </a:extLst>
          </p:cNvPr>
          <p:cNvSpPr txBox="1"/>
          <p:nvPr/>
        </p:nvSpPr>
        <p:spPr>
          <a:xfrm>
            <a:off x="2165177" y="4333105"/>
            <a:ext cx="426400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TYPE-C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C0E3C7-85F7-4090-A8AA-A1CE706D8F32}"/>
              </a:ext>
            </a:extLst>
          </p:cNvPr>
          <p:cNvCxnSpPr>
            <a:cxnSpLocks/>
          </p:cNvCxnSpPr>
          <p:nvPr/>
        </p:nvCxnSpPr>
        <p:spPr>
          <a:xfrm flipV="1">
            <a:off x="5899859" y="2296995"/>
            <a:ext cx="1" cy="10967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11983DA0-5779-4DF3-B1FB-6A8B409C59B3}"/>
              </a:ext>
            </a:extLst>
          </p:cNvPr>
          <p:cNvSpPr txBox="1"/>
          <p:nvPr/>
        </p:nvSpPr>
        <p:spPr>
          <a:xfrm>
            <a:off x="6227892" y="2101749"/>
            <a:ext cx="609142" cy="195246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Power_KEY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51270B67-0F4B-474E-9E70-5A42729EA5ED}"/>
              </a:ext>
            </a:extLst>
          </p:cNvPr>
          <p:cNvCxnSpPr>
            <a:cxnSpLocks/>
          </p:cNvCxnSpPr>
          <p:nvPr/>
        </p:nvCxnSpPr>
        <p:spPr>
          <a:xfrm>
            <a:off x="5905439" y="2870081"/>
            <a:ext cx="1948814" cy="536199"/>
          </a:xfrm>
          <a:prstGeom prst="bentConnector3">
            <a:avLst>
              <a:gd name="adj1" fmla="val 99417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783A3E74-A91E-4794-92FA-375E81A6993A}"/>
              </a:ext>
            </a:extLst>
          </p:cNvPr>
          <p:cNvCxnSpPr>
            <a:cxnSpLocks/>
            <a:endCxn id="23" idx="1"/>
          </p:cNvCxnSpPr>
          <p:nvPr/>
        </p:nvCxnSpPr>
        <p:spPr>
          <a:xfrm rot="5400000" flipH="1" flipV="1">
            <a:off x="2824211" y="2615865"/>
            <a:ext cx="2260250" cy="1375413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5B1981EF-54AA-4385-8742-33FA0B478386}"/>
              </a:ext>
            </a:extLst>
          </p:cNvPr>
          <p:cNvCxnSpPr>
            <a:cxnSpLocks/>
            <a:stCxn id="54" idx="2"/>
            <a:endCxn id="7" idx="0"/>
          </p:cNvCxnSpPr>
          <p:nvPr/>
        </p:nvCxnSpPr>
        <p:spPr>
          <a:xfrm rot="5400000" flipH="1" flipV="1">
            <a:off x="5502056" y="3085481"/>
            <a:ext cx="2432763" cy="3044379"/>
          </a:xfrm>
          <a:prstGeom prst="bentConnector5">
            <a:avLst>
              <a:gd name="adj1" fmla="val -4698"/>
              <a:gd name="adj2" fmla="val -101544"/>
              <a:gd name="adj3" fmla="val 179072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arrow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连接符: 肘形 88">
            <a:extLst>
              <a:ext uri="{FF2B5EF4-FFF2-40B4-BE49-F238E27FC236}">
                <a16:creationId xmlns:a16="http://schemas.microsoft.com/office/drawing/2014/main" id="{F51A22DC-60F3-4E7B-A857-3C06144A920C}"/>
              </a:ext>
            </a:extLst>
          </p:cNvPr>
          <p:cNvCxnSpPr>
            <a:cxnSpLocks/>
          </p:cNvCxnSpPr>
          <p:nvPr/>
        </p:nvCxnSpPr>
        <p:spPr>
          <a:xfrm flipV="1">
            <a:off x="5895712" y="2296995"/>
            <a:ext cx="627024" cy="399154"/>
          </a:xfrm>
          <a:prstGeom prst="bent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EF51B31A-4297-4D92-BA4D-0C030E733E00}"/>
              </a:ext>
            </a:extLst>
          </p:cNvPr>
          <p:cNvCxnSpPr>
            <a:cxnSpLocks/>
          </p:cNvCxnSpPr>
          <p:nvPr/>
        </p:nvCxnSpPr>
        <p:spPr>
          <a:xfrm>
            <a:off x="7326227" y="1486477"/>
            <a:ext cx="0" cy="138360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D34BA695-F143-4EFE-9780-A25262D2942E}"/>
              </a:ext>
            </a:extLst>
          </p:cNvPr>
          <p:cNvSpPr txBox="1"/>
          <p:nvPr/>
        </p:nvSpPr>
        <p:spPr>
          <a:xfrm>
            <a:off x="8240626" y="2536684"/>
            <a:ext cx="378310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Power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0EE9D62-11FC-43AF-8BAF-5942B6560CA9}"/>
              </a:ext>
            </a:extLst>
          </p:cNvPr>
          <p:cNvSpPr txBox="1"/>
          <p:nvPr/>
        </p:nvSpPr>
        <p:spPr>
          <a:xfrm>
            <a:off x="2593603" y="5768299"/>
            <a:ext cx="378310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Power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C50C65B-A258-4998-B492-DD7E8F867A6D}"/>
              </a:ext>
            </a:extLst>
          </p:cNvPr>
          <p:cNvSpPr txBox="1"/>
          <p:nvPr/>
        </p:nvSpPr>
        <p:spPr>
          <a:xfrm>
            <a:off x="3737494" y="4260903"/>
            <a:ext cx="436018" cy="195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DM/DP</a:t>
            </a:r>
            <a:endParaRPr lang="zh-CN" altLang="en-US" sz="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18777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EBB3B03-41B4-4256-8DE3-A4B213A158D7}"/>
              </a:ext>
            </a:extLst>
          </p:cNvPr>
          <p:cNvSpPr txBox="1">
            <a:spLocks/>
          </p:cNvSpPr>
          <p:nvPr/>
        </p:nvSpPr>
        <p:spPr>
          <a:xfrm>
            <a:off x="7406640" y="113595"/>
            <a:ext cx="4444413" cy="5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 anchor="ctr">
            <a:noAutofit/>
          </a:bodyPr>
          <a:lstStyle>
            <a:lvl1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hangingPunct="1"/>
            <a:r>
              <a:rPr lang="zh-CN" altLang="en-US" sz="3200" dirty="0"/>
              <a:t>方案介绍</a:t>
            </a:r>
            <a:r>
              <a:rPr lang="en-US" altLang="zh-CN" sz="3200" dirty="0"/>
              <a:t>-USB</a:t>
            </a:r>
            <a:r>
              <a:rPr lang="zh-CN" altLang="en-US" sz="3200" dirty="0"/>
              <a:t>麦克风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44A4E5-88F0-4994-AF86-585F0801BA3F}"/>
              </a:ext>
            </a:extLst>
          </p:cNvPr>
          <p:cNvSpPr txBox="1"/>
          <p:nvPr/>
        </p:nvSpPr>
        <p:spPr>
          <a:xfrm>
            <a:off x="9320145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882E2C9-52CA-4C79-8B83-872497BF7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58619"/>
              </p:ext>
            </p:extLst>
          </p:nvPr>
        </p:nvGraphicFramePr>
        <p:xfrm>
          <a:off x="8071387" y="1622622"/>
          <a:ext cx="3206214" cy="47200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966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06654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4853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474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1~2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个，心形</a:t>
                      </a: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指向性拾音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4726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47953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监听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麦克风监听、混音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47758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最高采样率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192K@16Bit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传输方式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USB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31962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录音场景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演讲速记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采访速记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  <a:tr h="417250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对话翻译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4487556"/>
                  </a:ext>
                </a:extLst>
              </a:tr>
              <a:tr h="479394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同声传译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941317"/>
                  </a:ext>
                </a:extLst>
              </a:tr>
              <a:tr h="426128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普通录音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590371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B3743EEB-8596-4C94-9AF7-A8F9D9A3759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"/>
          <a:stretch/>
        </p:blipFill>
        <p:spPr bwMode="auto">
          <a:xfrm>
            <a:off x="340947" y="2599378"/>
            <a:ext cx="4768004" cy="22638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42A6DD-4C3B-4484-B31E-81E4326D000D}"/>
              </a:ext>
            </a:extLst>
          </p:cNvPr>
          <p:cNvSpPr txBox="1"/>
          <p:nvPr/>
        </p:nvSpPr>
        <p:spPr>
          <a:xfrm>
            <a:off x="4864608" y="1814539"/>
            <a:ext cx="2877831" cy="43361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最高采样率支持</a:t>
            </a:r>
            <a:r>
              <a:rPr lang="en-US" altLang="zh-CN" dirty="0"/>
              <a:t>192K@16Bit</a:t>
            </a:r>
          </a:p>
          <a:p>
            <a:r>
              <a:rPr lang="zh-CN" altLang="zh-CN" dirty="0"/>
              <a:t>支持</a:t>
            </a:r>
            <a:r>
              <a:rPr lang="en-US" altLang="zh-CN" dirty="0"/>
              <a:t>SRC</a:t>
            </a:r>
          </a:p>
          <a:p>
            <a:r>
              <a:rPr lang="zh-CN" altLang="en-US" dirty="0"/>
              <a:t>支持</a:t>
            </a:r>
            <a:r>
              <a:rPr lang="zh-CN" altLang="zh-CN" dirty="0"/>
              <a:t>麦克风监听</a:t>
            </a:r>
            <a:r>
              <a:rPr lang="zh-CN" altLang="en-US" dirty="0"/>
              <a:t>功能</a:t>
            </a:r>
            <a:endParaRPr lang="en-US" altLang="zh-CN" dirty="0"/>
          </a:p>
          <a:p>
            <a:r>
              <a:rPr lang="zh-CN" altLang="en-US" dirty="0"/>
              <a:t>支持</a:t>
            </a:r>
            <a:r>
              <a:rPr lang="zh-CN" altLang="zh-CN" dirty="0"/>
              <a:t>麦克风监听与</a:t>
            </a:r>
            <a:r>
              <a:rPr lang="en-US" altLang="zh-CN" dirty="0"/>
              <a:t>USB</a:t>
            </a:r>
            <a:r>
              <a:rPr lang="zh-CN" altLang="zh-CN" dirty="0"/>
              <a:t>下行数据</a:t>
            </a:r>
            <a:r>
              <a:rPr lang="zh-CN" altLang="en-US" dirty="0"/>
              <a:t>混音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ym typeface="Helvetica Neue"/>
              </a:rPr>
              <a:t>主要客户群体</a:t>
            </a:r>
            <a:r>
              <a:rPr lang="en-US" altLang="zh-CN" dirty="0">
                <a:sym typeface="Helvetica Neue"/>
              </a:rPr>
              <a:t>:</a:t>
            </a:r>
          </a:p>
          <a:p>
            <a:r>
              <a:rPr lang="zh-CN" altLang="en-US" dirty="0"/>
              <a:t>网红直播、</a:t>
            </a:r>
            <a:r>
              <a:rPr lang="zh-CN" altLang="en-US" dirty="0">
                <a:sym typeface="Symbol" panose="05050102010706020507" pitchFamily="18" charset="2"/>
              </a:rPr>
              <a:t>带货直播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zh-CN" altLang="en-US" dirty="0">
                <a:sym typeface="Symbol" panose="05050102010706020507" pitchFamily="18" charset="2"/>
              </a:rPr>
              <a:t>个人桌面通话、会议</a:t>
            </a:r>
            <a:endParaRPr lang="en-US" altLang="zh-CN" dirty="0"/>
          </a:p>
          <a:p>
            <a:endParaRPr lang="zh-CN" altLang="en-US" dirty="0">
              <a:sym typeface="Helvetica Neue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7E6C11F-101B-4361-9F35-4FBD4C11CE83}"/>
              </a:ext>
            </a:extLst>
          </p:cNvPr>
          <p:cNvSpPr txBox="1"/>
          <p:nvPr/>
        </p:nvSpPr>
        <p:spPr>
          <a:xfrm>
            <a:off x="5369937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</p:spTree>
    <p:extLst>
      <p:ext uri="{BB962C8B-B14F-4D97-AF65-F5344CB8AC3E}">
        <p14:creationId xmlns:p14="http://schemas.microsoft.com/office/powerpoint/2010/main" val="7802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1EBB3B03-41B4-4256-8DE3-A4B213A158D7}"/>
              </a:ext>
            </a:extLst>
          </p:cNvPr>
          <p:cNvSpPr txBox="1">
            <a:spLocks/>
          </p:cNvSpPr>
          <p:nvPr/>
        </p:nvSpPr>
        <p:spPr>
          <a:xfrm>
            <a:off x="5843683" y="125706"/>
            <a:ext cx="6098205" cy="5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 anchor="ctr">
            <a:noAutofit/>
          </a:bodyPr>
          <a:lstStyle>
            <a:lvl1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hangingPunct="1"/>
            <a:r>
              <a:rPr lang="zh-CN" altLang="en-US" sz="3200" dirty="0"/>
              <a:t>方案介绍</a:t>
            </a:r>
            <a:r>
              <a:rPr lang="en-US" altLang="zh-CN" sz="3200" dirty="0"/>
              <a:t>-USB </a:t>
            </a:r>
            <a:r>
              <a:rPr lang="zh-CN" altLang="en-US" sz="3200" dirty="0"/>
              <a:t>麦克风系统框图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37651B-4E72-428C-9B8A-F7FCB1003C14}"/>
              </a:ext>
            </a:extLst>
          </p:cNvPr>
          <p:cNvGrpSpPr/>
          <p:nvPr/>
        </p:nvGrpSpPr>
        <p:grpSpPr>
          <a:xfrm>
            <a:off x="2102580" y="1776186"/>
            <a:ext cx="7748556" cy="4033302"/>
            <a:chOff x="4812476" y="1984225"/>
            <a:chExt cx="4031169" cy="2519944"/>
          </a:xfrm>
        </p:grpSpPr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A1328A2-1E0B-4973-AC43-0A575A03DB91}"/>
                </a:ext>
              </a:extLst>
            </p:cNvPr>
            <p:cNvGrpSpPr/>
            <p:nvPr/>
          </p:nvGrpSpPr>
          <p:grpSpPr>
            <a:xfrm>
              <a:off x="5323256" y="2095019"/>
              <a:ext cx="2702522" cy="1856754"/>
              <a:chOff x="3619159" y="1739894"/>
              <a:chExt cx="4040446" cy="2748529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B95E485-FCF4-45FD-BCEB-F3E07B07F94E}"/>
                  </a:ext>
                </a:extLst>
              </p:cNvPr>
              <p:cNvSpPr/>
              <p:nvPr/>
            </p:nvSpPr>
            <p:spPr>
              <a:xfrm flipH="1">
                <a:off x="4034038" y="1739894"/>
                <a:ext cx="3372710" cy="22850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矩形: 圆角 90">
                <a:extLst>
                  <a:ext uri="{FF2B5EF4-FFF2-40B4-BE49-F238E27FC236}">
                    <a16:creationId xmlns:a16="http://schemas.microsoft.com/office/drawing/2014/main" id="{2E6E5A33-6D8B-4AD8-BC95-7CF6B5C131C3}"/>
                  </a:ext>
                </a:extLst>
              </p:cNvPr>
              <p:cNvSpPr/>
              <p:nvPr/>
            </p:nvSpPr>
            <p:spPr>
              <a:xfrm>
                <a:off x="3619159" y="1938704"/>
                <a:ext cx="778933" cy="127846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USB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C9CBB631-CDB7-4F21-8FAD-31941A0A2AD3}"/>
                  </a:ext>
                </a:extLst>
              </p:cNvPr>
              <p:cNvSpPr/>
              <p:nvPr/>
            </p:nvSpPr>
            <p:spPr>
              <a:xfrm>
                <a:off x="7035367" y="1860240"/>
                <a:ext cx="624238" cy="66052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Mic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A46E73C5-961B-4D35-B994-25E94A7BEC7E}"/>
                  </a:ext>
                </a:extLst>
              </p:cNvPr>
              <p:cNvSpPr/>
              <p:nvPr/>
            </p:nvSpPr>
            <p:spPr>
              <a:xfrm>
                <a:off x="7056661" y="3055490"/>
                <a:ext cx="587305" cy="6523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3.5mm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4" name="连接符: 肘形 93">
                <a:extLst>
                  <a:ext uri="{FF2B5EF4-FFF2-40B4-BE49-F238E27FC236}">
                    <a16:creationId xmlns:a16="http://schemas.microsoft.com/office/drawing/2014/main" id="{63DAFB1F-FBBA-4838-88C9-1DB46C449310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>
                <a:off x="4398092" y="2577938"/>
                <a:ext cx="250287" cy="47273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5" name="连接符: 肘形 94">
                <a:extLst>
                  <a:ext uri="{FF2B5EF4-FFF2-40B4-BE49-F238E27FC236}">
                    <a16:creationId xmlns:a16="http://schemas.microsoft.com/office/drawing/2014/main" id="{06960009-1A4F-4046-B349-9A011290AB20}"/>
                  </a:ext>
                </a:extLst>
              </p:cNvPr>
              <p:cNvCxnSpPr/>
              <p:nvPr/>
            </p:nvCxnSpPr>
            <p:spPr>
              <a:xfrm rot="10800000" flipV="1">
                <a:off x="4398091" y="2190842"/>
                <a:ext cx="2552654" cy="24516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96" name="连接符: 肘形 95">
                <a:extLst>
                  <a:ext uri="{FF2B5EF4-FFF2-40B4-BE49-F238E27FC236}">
                    <a16:creationId xmlns:a16="http://schemas.microsoft.com/office/drawing/2014/main" id="{F6D9B7E8-5608-4CA3-B042-4F06D3F48777}"/>
                  </a:ext>
                </a:extLst>
              </p:cNvPr>
              <p:cNvCxnSpPr>
                <a:cxnSpLocks/>
                <a:stCxn id="75" idx="1"/>
              </p:cNvCxnSpPr>
              <p:nvPr/>
            </p:nvCxnSpPr>
            <p:spPr>
              <a:xfrm rot="10800000" flipV="1">
                <a:off x="6477515" y="2190444"/>
                <a:ext cx="557852" cy="315685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97" name="椭圆 96">
                <a:extLst>
                  <a:ext uri="{FF2B5EF4-FFF2-40B4-BE49-F238E27FC236}">
                    <a16:creationId xmlns:a16="http://schemas.microsoft.com/office/drawing/2014/main" id="{784388CA-A6A4-4E4C-B9B4-BD1736D5C362}"/>
                  </a:ext>
                </a:extLst>
              </p:cNvPr>
              <p:cNvSpPr/>
              <p:nvPr/>
            </p:nvSpPr>
            <p:spPr>
              <a:xfrm>
                <a:off x="6113550" y="2506130"/>
                <a:ext cx="727929" cy="4031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监听增益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518E8232-0615-463B-8A2D-D777F967649E}"/>
                  </a:ext>
                </a:extLst>
              </p:cNvPr>
              <p:cNvSpPr/>
              <p:nvPr/>
            </p:nvSpPr>
            <p:spPr>
              <a:xfrm>
                <a:off x="4824524" y="2027560"/>
                <a:ext cx="1024347" cy="45982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Mic</a:t>
                </a:r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上行增益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椭圆 98">
                <a:extLst>
                  <a:ext uri="{FF2B5EF4-FFF2-40B4-BE49-F238E27FC236}">
                    <a16:creationId xmlns:a16="http://schemas.microsoft.com/office/drawing/2014/main" id="{7F96F67E-A34F-4FAE-9BEF-5C431A9C86E6}"/>
                  </a:ext>
                </a:extLst>
              </p:cNvPr>
              <p:cNvSpPr/>
              <p:nvPr/>
            </p:nvSpPr>
            <p:spPr>
              <a:xfrm>
                <a:off x="4648379" y="2837830"/>
                <a:ext cx="1153656" cy="42568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DAC</a:t>
                </a:r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下行增益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0" name="连接符: 肘形 99">
                <a:extLst>
                  <a:ext uri="{FF2B5EF4-FFF2-40B4-BE49-F238E27FC236}">
                    <a16:creationId xmlns:a16="http://schemas.microsoft.com/office/drawing/2014/main" id="{0F7E6EE7-8785-4678-B9C8-4ED5A5987F4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76778" y="3009111"/>
                <a:ext cx="200542" cy="934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9ECFEF33-23D0-4204-9DBB-16DA17D058FB}"/>
                  </a:ext>
                </a:extLst>
              </p:cNvPr>
              <p:cNvSpPr/>
              <p:nvPr/>
            </p:nvSpPr>
            <p:spPr>
              <a:xfrm>
                <a:off x="6076759" y="3109850"/>
                <a:ext cx="799643" cy="50858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混音</a:t>
                </a:r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Mix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2" name="连接符: 肘形 101">
                <a:extLst>
                  <a:ext uri="{FF2B5EF4-FFF2-40B4-BE49-F238E27FC236}">
                    <a16:creationId xmlns:a16="http://schemas.microsoft.com/office/drawing/2014/main" id="{AD8B3445-FB04-4F44-989C-1A6F37C86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2035" y="3050674"/>
                <a:ext cx="274724" cy="31346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03" name="矩形: 圆角 102">
                <a:extLst>
                  <a:ext uri="{FF2B5EF4-FFF2-40B4-BE49-F238E27FC236}">
                    <a16:creationId xmlns:a16="http://schemas.microsoft.com/office/drawing/2014/main" id="{AC55B6E6-FFEA-4DA0-A859-2EED830EE302}"/>
                  </a:ext>
                </a:extLst>
              </p:cNvPr>
              <p:cNvSpPr/>
              <p:nvPr/>
            </p:nvSpPr>
            <p:spPr>
              <a:xfrm>
                <a:off x="4521176" y="3836074"/>
                <a:ext cx="622964" cy="6523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按键</a:t>
                </a:r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Vol+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: 圆角 103">
                <a:extLst>
                  <a:ext uri="{FF2B5EF4-FFF2-40B4-BE49-F238E27FC236}">
                    <a16:creationId xmlns:a16="http://schemas.microsoft.com/office/drawing/2014/main" id="{E0204D9D-80DD-4348-8669-53B0CFF009B1}"/>
                  </a:ext>
                </a:extLst>
              </p:cNvPr>
              <p:cNvSpPr/>
              <p:nvPr/>
            </p:nvSpPr>
            <p:spPr>
              <a:xfrm>
                <a:off x="5300942" y="3836077"/>
                <a:ext cx="622964" cy="65234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sz="650" kern="10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按键</a:t>
                </a:r>
                <a:r>
                  <a:rPr lang="en-US" sz="650" kern="10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Vol-</a:t>
                </a:r>
                <a:endParaRPr lang="zh-CN" sz="1050" kern="10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773D203-9A53-4B90-AAF3-07BA39F01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9555" y="3443370"/>
              <a:ext cx="644090" cy="1060798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5C5E796E-53F9-4DF5-8E69-73BD3EBCB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2476" y="2523251"/>
              <a:ext cx="494166" cy="313485"/>
            </a:xfrm>
            <a:prstGeom prst="rect">
              <a:avLst/>
            </a:prstGeom>
          </p:spPr>
        </p:pic>
        <p:cxnSp>
          <p:nvCxnSpPr>
            <p:cNvPr id="74" name="连接符: 曲线 73">
              <a:extLst>
                <a:ext uri="{FF2B5EF4-FFF2-40B4-BE49-F238E27FC236}">
                  <a16:creationId xmlns:a16="http://schemas.microsoft.com/office/drawing/2014/main" id="{656BD96F-A22B-4C1F-B89E-64C3E6EE796B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rot="5400000" flipH="1">
              <a:off x="7618428" y="3600998"/>
              <a:ext cx="1300061" cy="506282"/>
            </a:xfrm>
            <a:prstGeom prst="curvedConnector4">
              <a:avLst>
                <a:gd name="adj1" fmla="val -17579"/>
                <a:gd name="adj2" fmla="val 818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912AA73C-0538-4503-88EA-E953A8D3E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8749" y="1984225"/>
              <a:ext cx="604479" cy="1135456"/>
            </a:xfrm>
            <a:prstGeom prst="rect">
              <a:avLst/>
            </a:prstGeom>
          </p:spPr>
        </p:pic>
        <p:cxnSp>
          <p:nvCxnSpPr>
            <p:cNvPr id="76" name="连接符: 曲线 75">
              <a:extLst>
                <a:ext uri="{FF2B5EF4-FFF2-40B4-BE49-F238E27FC236}">
                  <a16:creationId xmlns:a16="http://schemas.microsoft.com/office/drawing/2014/main" id="{AF830486-1375-4901-9BFE-582BD10CFA46}"/>
                </a:ext>
              </a:extLst>
            </p:cNvPr>
            <p:cNvCxnSpPr>
              <a:stCxn id="91" idx="2"/>
              <a:endCxn id="75" idx="3"/>
            </p:cNvCxnSpPr>
            <p:nvPr/>
          </p:nvCxnSpPr>
          <p:spPr>
            <a:xfrm rot="5400000" flipH="1">
              <a:off x="7908255" y="2516948"/>
              <a:ext cx="720257" cy="485211"/>
            </a:xfrm>
            <a:prstGeom prst="curvedConnector4">
              <a:avLst>
                <a:gd name="adj1" fmla="val -31730"/>
                <a:gd name="adj2" fmla="val 811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连接符: 肘形 78">
              <a:extLst>
                <a:ext uri="{FF2B5EF4-FFF2-40B4-BE49-F238E27FC236}">
                  <a16:creationId xmlns:a16="http://schemas.microsoft.com/office/drawing/2014/main" id="{F3CFEEF7-D84B-4B33-8220-D2BA2BF89E4E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7501919" y="3192270"/>
              <a:ext cx="120569" cy="118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4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7BDB9D1A-CC75-4854-8FC5-406832F9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46" y="2015198"/>
            <a:ext cx="2752606" cy="3155319"/>
          </a:xfrm>
          <a:prstGeom prst="rect">
            <a:avLst/>
          </a:prstGeom>
        </p:spPr>
      </p:pic>
      <p:sp>
        <p:nvSpPr>
          <p:cNvPr id="34" name="标题 1">
            <a:extLst>
              <a:ext uri="{FF2B5EF4-FFF2-40B4-BE49-F238E27FC236}">
                <a16:creationId xmlns:a16="http://schemas.microsoft.com/office/drawing/2014/main" id="{4E1425BA-A84D-4540-AEB2-72D7D1187B33}"/>
              </a:ext>
            </a:extLst>
          </p:cNvPr>
          <p:cNvSpPr txBox="1">
            <a:spLocks/>
          </p:cNvSpPr>
          <p:nvPr/>
        </p:nvSpPr>
        <p:spPr>
          <a:xfrm>
            <a:off x="7406640" y="113595"/>
            <a:ext cx="4444413" cy="514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 anchor="ctr">
            <a:noAutofit/>
          </a:bodyPr>
          <a:lstStyle>
            <a:lvl1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hangingPunct="1"/>
            <a:r>
              <a:rPr lang="zh-CN" altLang="en-US" sz="3200" dirty="0"/>
              <a:t>方案介绍</a:t>
            </a:r>
            <a:r>
              <a:rPr lang="en-US" altLang="zh-CN" sz="3200" dirty="0"/>
              <a:t>-</a:t>
            </a:r>
            <a:r>
              <a:rPr lang="zh-CN" altLang="en-US" sz="3200" dirty="0"/>
              <a:t>智能麦克风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D3EF8C-04B8-4429-B175-01D0E6FAD598}"/>
              </a:ext>
            </a:extLst>
          </p:cNvPr>
          <p:cNvSpPr txBox="1"/>
          <p:nvPr/>
        </p:nvSpPr>
        <p:spPr>
          <a:xfrm>
            <a:off x="4654034" y="1622622"/>
            <a:ext cx="2752606" cy="3770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级降噪深度调级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>
              <a:lnSpc>
                <a:spcPct val="2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06FEA8-74CA-4017-9A3B-31B5245E9CD9}"/>
              </a:ext>
            </a:extLst>
          </p:cNvPr>
          <p:cNvSpPr txBox="1"/>
          <p:nvPr/>
        </p:nvSpPr>
        <p:spPr>
          <a:xfrm>
            <a:off x="5121422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F047CC6-9EBB-4A36-8391-2F3454FF88BD}"/>
              </a:ext>
            </a:extLst>
          </p:cNvPr>
          <p:cNvSpPr txBox="1"/>
          <p:nvPr/>
        </p:nvSpPr>
        <p:spPr>
          <a:xfrm>
            <a:off x="9320145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2FC2F32-534B-442B-921E-39F6906C0641}"/>
              </a:ext>
            </a:extLst>
          </p:cNvPr>
          <p:cNvGraphicFramePr>
            <a:graphicFrameLocks noGrp="1"/>
          </p:cNvGraphicFramePr>
          <p:nvPr/>
        </p:nvGraphicFramePr>
        <p:xfrm>
          <a:off x="8071386" y="1847065"/>
          <a:ext cx="3779667" cy="47200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69632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4853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智能无线麦克风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474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个，</a:t>
                      </a:r>
                      <a:r>
                        <a:rPr lang="en-US" altLang="zh-CN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360°</a:t>
                      </a:r>
                      <a:r>
                        <a:rPr lang="zh-CN" altLang="en-US" sz="1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全向和指向性拾音</a:t>
                      </a:r>
                      <a:endParaRPr lang="zh-CN" altLang="en-US" sz="1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4726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47953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离线录音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双麦降噪录音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47758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录音文件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wav/mp3/opus, 16bit/16k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单声道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蓝牙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31962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户外采访用户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  <a:tr h="417250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直播用户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4487556"/>
                  </a:ext>
                </a:extLst>
              </a:tr>
              <a:tr h="479394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视频记录爱好者（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Vlog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941317"/>
                  </a:ext>
                </a:extLst>
              </a:tr>
              <a:tr h="426128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普通录音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590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2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cover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113595"/>
            <a:ext cx="5896370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智能麦克风系统框图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EB616-DF97-4147-9403-293CD971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51" y="756242"/>
            <a:ext cx="9534698" cy="607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96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8E90C-F046-4B34-88C5-F1663F05FB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37965" y="2460657"/>
            <a:ext cx="9144000" cy="2387600"/>
          </a:xfrm>
        </p:spPr>
        <p:txBody>
          <a:bodyPr/>
          <a:lstStyle/>
          <a:p>
            <a:pPr algn="ctr"/>
            <a:r>
              <a:rPr lang="zh-CN" altLang="en-US" b="1" dirty="0"/>
              <a:t>二次开发套件</a:t>
            </a:r>
          </a:p>
        </p:txBody>
      </p:sp>
    </p:spTree>
    <p:extLst>
      <p:ext uri="{BB962C8B-B14F-4D97-AF65-F5344CB8AC3E}">
        <p14:creationId xmlns:p14="http://schemas.microsoft.com/office/powerpoint/2010/main" val="7594936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81792-380C-41B9-9966-71635073FB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3053"/>
            <a:ext cx="10515600" cy="1325563"/>
          </a:xfrm>
        </p:spPr>
        <p:txBody>
          <a:bodyPr/>
          <a:lstStyle/>
          <a:p>
            <a:r>
              <a:rPr lang="zh-CN" altLang="en-US" dirty="0"/>
              <a:t>产品应用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B31A056-E66B-4F09-8FFF-A2FC0C85051D}"/>
              </a:ext>
            </a:extLst>
          </p:cNvPr>
          <p:cNvGrpSpPr/>
          <p:nvPr/>
        </p:nvGrpSpPr>
        <p:grpSpPr>
          <a:xfrm>
            <a:off x="1964559" y="1690688"/>
            <a:ext cx="8517736" cy="4602170"/>
            <a:chOff x="2447052" y="1914144"/>
            <a:chExt cx="7552749" cy="4155258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45AE965-29BF-4361-8E09-F7AF9EA98F74}"/>
                </a:ext>
              </a:extLst>
            </p:cNvPr>
            <p:cNvGrpSpPr/>
            <p:nvPr/>
          </p:nvGrpSpPr>
          <p:grpSpPr>
            <a:xfrm>
              <a:off x="2447052" y="1914144"/>
              <a:ext cx="7552749" cy="4155258"/>
              <a:chOff x="1114968" y="1880178"/>
              <a:chExt cx="21102979" cy="11610120"/>
            </a:xfrm>
          </p:grpSpPr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C43A59A9-BEB2-4820-B2FE-831A17B4E44B}"/>
                  </a:ext>
                </a:extLst>
              </p:cNvPr>
              <p:cNvSpPr/>
              <p:nvPr/>
            </p:nvSpPr>
            <p:spPr>
              <a:xfrm>
                <a:off x="2112916" y="7318136"/>
                <a:ext cx="19130681" cy="852062"/>
              </a:xfrm>
              <a:prstGeom prst="ellipse">
                <a:avLst/>
              </a:prstGeom>
              <a:noFill/>
              <a:ln w="38100" cap="flat">
                <a:solidFill>
                  <a:srgbClr val="650F18"/>
                </a:solidFill>
                <a:prstDash val="dash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endParaRPr lang="zh-CN" altLang="en-US" sz="1500">
                  <a:solidFill>
                    <a:srgbClr val="FFFFFF"/>
                  </a:solidFill>
                  <a:sym typeface="Helvetica Neue Medium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BEDD348-C392-497E-AAAF-DC58C2D46ED3}"/>
                  </a:ext>
                </a:extLst>
              </p:cNvPr>
              <p:cNvSpPr txBox="1"/>
              <p:nvPr/>
            </p:nvSpPr>
            <p:spPr>
              <a:xfrm>
                <a:off x="17881811" y="2847426"/>
                <a:ext cx="1362554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en-US" altLang="zh-CN" sz="900" dirty="0">
                    <a:solidFill>
                      <a:srgbClr val="650F1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Type-C</a:t>
                </a:r>
                <a:r>
                  <a:rPr lang="zh-CN" altLang="en-US" sz="900" dirty="0">
                    <a:solidFill>
                      <a:srgbClr val="650F1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耳机</a:t>
                </a:r>
                <a:endParaRPr lang="en-US" altLang="zh-CN" sz="9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A02AD9A-182E-44B0-9937-244C72351498}"/>
                  </a:ext>
                </a:extLst>
              </p:cNvPr>
              <p:cNvSpPr txBox="1"/>
              <p:nvPr/>
            </p:nvSpPr>
            <p:spPr>
              <a:xfrm>
                <a:off x="13350649" y="1880178"/>
                <a:ext cx="106760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蓝牙耳机</a:t>
                </a:r>
                <a:endParaRPr lang="en-US" altLang="zh-CN" sz="9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030E1A7-2577-43AF-BD68-6B16FF10F3F4}"/>
                  </a:ext>
                </a:extLst>
              </p:cNvPr>
              <p:cNvSpPr txBox="1"/>
              <p:nvPr/>
            </p:nvSpPr>
            <p:spPr>
              <a:xfrm>
                <a:off x="3567338" y="11730916"/>
                <a:ext cx="106760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  <a:sym typeface="Helvetica Neue"/>
                  </a:rPr>
                  <a:t>智能音箱</a:t>
                </a:r>
                <a:endParaRPr lang="en-US" altLang="zh-CN" sz="900" dirty="0">
                  <a:solidFill>
                    <a:srgbClr val="650F18"/>
                  </a:solidFill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F720CDE-6759-4695-866F-45BD4CEA5241}"/>
                  </a:ext>
                </a:extLst>
              </p:cNvPr>
              <p:cNvSpPr txBox="1"/>
              <p:nvPr/>
            </p:nvSpPr>
            <p:spPr>
              <a:xfrm>
                <a:off x="8458968" y="1990072"/>
                <a:ext cx="106760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</a:rPr>
                  <a:t>会议音箱</a:t>
                </a:r>
                <a:endParaRPr lang="en-US" altLang="zh-CN" sz="900" dirty="0">
                  <a:solidFill>
                    <a:srgbClr val="650F18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5729313-0CE8-4CDF-8B59-E3CB2339BE3A}"/>
                  </a:ext>
                </a:extLst>
              </p:cNvPr>
              <p:cNvSpPr txBox="1"/>
              <p:nvPr/>
            </p:nvSpPr>
            <p:spPr>
              <a:xfrm>
                <a:off x="11341788" y="13069028"/>
                <a:ext cx="1298436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</a:rPr>
                  <a:t>数字麦克风</a:t>
                </a:r>
                <a:endParaRPr lang="zh-CN" altLang="en-US" sz="1600" b="1" dirty="0">
                  <a:solidFill>
                    <a:srgbClr val="650F18"/>
                  </a:solidFill>
                  <a:sym typeface="Helvetica Neue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4872A9A-B90D-4F69-8809-16696441A282}"/>
                  </a:ext>
                </a:extLst>
              </p:cNvPr>
              <p:cNvSpPr txBox="1"/>
              <p:nvPr/>
            </p:nvSpPr>
            <p:spPr>
              <a:xfrm>
                <a:off x="3599348" y="2896774"/>
                <a:ext cx="1740864" cy="636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en-US" altLang="zh-CN" sz="1600" b="1" dirty="0">
                    <a:solidFill>
                      <a:srgbClr val="650F1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HiFi</a:t>
                </a:r>
                <a:r>
                  <a:rPr lang="zh-CN" altLang="en-US" sz="1600" b="1" dirty="0">
                    <a:solidFill>
                      <a:srgbClr val="650F18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声卡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C1E6549-08DC-4D4F-B1F0-65CC23CB3AD6}"/>
                  </a:ext>
                </a:extLst>
              </p:cNvPr>
              <p:cNvSpPr txBox="1"/>
              <p:nvPr/>
            </p:nvSpPr>
            <p:spPr>
              <a:xfrm>
                <a:off x="1114968" y="6002278"/>
                <a:ext cx="106760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</a:rPr>
                  <a:t>智能家电</a:t>
                </a:r>
                <a:endParaRPr lang="zh-CN" altLang="en-US" sz="1600" b="1" dirty="0">
                  <a:solidFill>
                    <a:srgbClr val="650F18"/>
                  </a:solidFill>
                  <a:sym typeface="Helvetica Neue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3D7CD6-32A9-4CE6-8C0A-E7B07F997FF1}"/>
                  </a:ext>
                </a:extLst>
              </p:cNvPr>
              <p:cNvSpPr txBox="1"/>
              <p:nvPr/>
            </p:nvSpPr>
            <p:spPr>
              <a:xfrm>
                <a:off x="19070577" y="11412560"/>
                <a:ext cx="106760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</a:rPr>
                  <a:t>车载音响</a:t>
                </a:r>
                <a:endParaRPr lang="zh-CN" altLang="en-US" sz="1600" b="1" dirty="0">
                  <a:solidFill>
                    <a:srgbClr val="650F18"/>
                  </a:solidFill>
                  <a:sym typeface="Helvetica Neue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462FA99-7FA6-482F-AED7-4AF964618C70}"/>
                  </a:ext>
                </a:extLst>
              </p:cNvPr>
              <p:cNvSpPr txBox="1"/>
              <p:nvPr/>
            </p:nvSpPr>
            <p:spPr>
              <a:xfrm>
                <a:off x="21240115" y="6029370"/>
                <a:ext cx="977832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en-US" altLang="zh-CN" sz="900" dirty="0">
                    <a:solidFill>
                      <a:srgbClr val="650F18"/>
                    </a:solidFill>
                  </a:rPr>
                  <a:t>HiFi</a:t>
                </a:r>
                <a:r>
                  <a:rPr lang="zh-CN" altLang="en-US" sz="900" dirty="0">
                    <a:solidFill>
                      <a:srgbClr val="650F18"/>
                    </a:solidFill>
                  </a:rPr>
                  <a:t>音响</a:t>
                </a:r>
                <a:endParaRPr lang="zh-CN" altLang="en-US" sz="1600" b="1" dirty="0">
                  <a:solidFill>
                    <a:srgbClr val="650F18"/>
                  </a:solidFill>
                  <a:sym typeface="Helvetica Neue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84A2DD7-9999-4605-909C-F9286768E66B}"/>
                  </a:ext>
                </a:extLst>
              </p:cNvPr>
              <p:cNvSpPr txBox="1"/>
              <p:nvPr/>
            </p:nvSpPr>
            <p:spPr>
              <a:xfrm>
                <a:off x="14834229" y="12804160"/>
                <a:ext cx="2196116" cy="6367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1600" b="1" dirty="0">
                    <a:solidFill>
                      <a:srgbClr val="650F18"/>
                    </a:solidFill>
                    <a:sym typeface="Helvetica Neue"/>
                  </a:rPr>
                  <a:t>音乐播放器</a:t>
                </a: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027E421-1DC7-4442-B2D2-7251D4A7B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35589" y="10544317"/>
                <a:ext cx="1505627" cy="206515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B15BCAE5-698C-431F-849C-22A487C2C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73635" y="11459803"/>
                <a:ext cx="1634742" cy="1288824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A96BC24-8004-40B9-9301-154B7BB01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6719" y="3679587"/>
                <a:ext cx="1941964" cy="154823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3D44B8EC-C279-42DD-8A42-C45CAFA1C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7596" y="6638255"/>
                <a:ext cx="1716723" cy="1603946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3A0FB55-D62C-4DC2-9CAB-B075E110A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20815" y="4234489"/>
                <a:ext cx="9888137" cy="676481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816444D6-FAB0-4DFD-82C4-FB1ED5AC2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0532" y="9426543"/>
                <a:ext cx="1612999" cy="1970442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7772EDED-FC27-486F-B40B-34F47F6B6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6926" y="2556222"/>
                <a:ext cx="2525467" cy="160394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BED25EA5-8E85-4679-820C-F1489DB2B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20638" y="3669983"/>
                <a:ext cx="1922755" cy="1922755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EC69E99F-E98C-4121-846D-0AAC8A884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3862" y="2528988"/>
                <a:ext cx="1922755" cy="1922755"/>
              </a:xfrm>
              <a:prstGeom prst="rect">
                <a:avLst/>
              </a:prstGeom>
              <a:noFill/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5ED238EB-57EF-4953-8225-6546AFDB7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0086" y="11156568"/>
                <a:ext cx="1846337" cy="1449023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24151591-9795-4585-863C-7262DF53732C}"/>
                  </a:ext>
                </a:extLst>
              </p:cNvPr>
              <p:cNvSpPr txBox="1"/>
              <p:nvPr/>
            </p:nvSpPr>
            <p:spPr>
              <a:xfrm>
                <a:off x="7390118" y="12997976"/>
                <a:ext cx="836770" cy="421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5719" tIns="35719" rIns="35719" bIns="35719" numCol="1" spcCol="38100" rtlCol="0" anchor="ctr">
                <a:spAutoFit/>
              </a:bodyPr>
              <a:lstStyle/>
              <a:p>
                <a:pPr algn="ctr" defTabSz="410766" hangingPunct="0"/>
                <a:r>
                  <a:rPr lang="zh-CN" altLang="en-US" sz="900" dirty="0">
                    <a:solidFill>
                      <a:srgbClr val="650F18"/>
                    </a:solidFill>
                  </a:rPr>
                  <a:t>录音器</a:t>
                </a:r>
                <a:endParaRPr lang="zh-CN" altLang="en-US" sz="1600" b="1" dirty="0">
                  <a:solidFill>
                    <a:srgbClr val="650F18"/>
                  </a:solidFill>
                  <a:sym typeface="Helvetica Neue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73DD34DF-A2A0-4730-A773-943EBDAC5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48519" y="9426543"/>
                <a:ext cx="2311721" cy="1538837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77BDB7D9-D4A7-4C33-82CA-1065D44D6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620" y="6619659"/>
                <a:ext cx="1716723" cy="1716723"/>
              </a:xfrm>
              <a:prstGeom prst="rect">
                <a:avLst/>
              </a:prstGeom>
            </p:spPr>
          </p:pic>
        </p:grp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CB6FD2F-A607-4F6C-BA7A-24C0688F2BFC}"/>
                </a:ext>
              </a:extLst>
            </p:cNvPr>
            <p:cNvSpPr/>
            <p:nvPr/>
          </p:nvSpPr>
          <p:spPr>
            <a:xfrm>
              <a:off x="5796071" y="3429000"/>
              <a:ext cx="604729" cy="24688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b="1" dirty="0">
                  <a:solidFill>
                    <a:schemeClr val="tx1"/>
                  </a:solidFill>
                </a:rPr>
                <a:t>SNC </a:t>
              </a:r>
              <a:r>
                <a:rPr lang="en-US" altLang="zh-CN" sz="800" b="1" dirty="0" err="1">
                  <a:solidFill>
                    <a:schemeClr val="tx1"/>
                  </a:solidFill>
                </a:rPr>
                <a:t>xxxx</a:t>
              </a:r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2089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C8AD40-E172-455A-8F8E-A9AAF548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775" y="1962024"/>
            <a:ext cx="7029512" cy="441152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69E476DB-7835-4DF7-8823-FE162857AF23}"/>
              </a:ext>
            </a:extLst>
          </p:cNvPr>
          <p:cNvSpPr txBox="1">
            <a:spLocks/>
          </p:cNvSpPr>
          <p:nvPr/>
        </p:nvSpPr>
        <p:spPr>
          <a:xfrm>
            <a:off x="0" y="721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EVB</a:t>
            </a:r>
            <a:r>
              <a:rPr lang="zh-CN" altLang="en-US" dirty="0"/>
              <a:t>开发板框图</a:t>
            </a:r>
          </a:p>
        </p:txBody>
      </p:sp>
    </p:spTree>
    <p:extLst>
      <p:ext uri="{BB962C8B-B14F-4D97-AF65-F5344CB8AC3E}">
        <p14:creationId xmlns:p14="http://schemas.microsoft.com/office/powerpoint/2010/main" val="366679191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FF911-427C-452B-ACAD-BB2B16C044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1373"/>
            <a:ext cx="10515600" cy="1325563"/>
          </a:xfrm>
        </p:spPr>
        <p:txBody>
          <a:bodyPr/>
          <a:lstStyle/>
          <a:p>
            <a:r>
              <a:rPr lang="zh-CN" altLang="en-US" dirty="0"/>
              <a:t>多路数字麦克风阵列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1876FAB-4425-4EA2-9F74-4DB5EEA46ABE}"/>
              </a:ext>
            </a:extLst>
          </p:cNvPr>
          <p:cNvGrpSpPr/>
          <p:nvPr/>
        </p:nvGrpSpPr>
        <p:grpSpPr>
          <a:xfrm>
            <a:off x="986488" y="1715358"/>
            <a:ext cx="9912554" cy="3764497"/>
            <a:chOff x="986488" y="1715358"/>
            <a:chExt cx="9912554" cy="3764497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15A5E44-A3C0-47A3-B64E-F8BA79810F28}"/>
                </a:ext>
              </a:extLst>
            </p:cNvPr>
            <p:cNvSpPr txBox="1"/>
            <p:nvPr/>
          </p:nvSpPr>
          <p:spPr>
            <a:xfrm>
              <a:off x="8819623" y="517207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车载音箱系统</a:t>
              </a: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AF3FE1A5-A42F-4B48-A532-750EBC657C38}"/>
                </a:ext>
              </a:extLst>
            </p:cNvPr>
            <p:cNvSpPr/>
            <p:nvPr/>
          </p:nvSpPr>
          <p:spPr>
            <a:xfrm>
              <a:off x="986488" y="2725182"/>
              <a:ext cx="914400" cy="1601542"/>
            </a:xfrm>
            <a:custGeom>
              <a:avLst/>
              <a:gdLst>
                <a:gd name="connsiteX0" fmla="*/ 0 w 914400"/>
                <a:gd name="connsiteY0" fmla="*/ 828676 h 1601542"/>
                <a:gd name="connsiteX1" fmla="*/ 47625 w 914400"/>
                <a:gd name="connsiteY1" fmla="*/ 1285876 h 1601542"/>
                <a:gd name="connsiteX2" fmla="*/ 104775 w 914400"/>
                <a:gd name="connsiteY2" fmla="*/ 638176 h 1601542"/>
                <a:gd name="connsiteX3" fmla="*/ 152400 w 914400"/>
                <a:gd name="connsiteY3" fmla="*/ 1400176 h 1601542"/>
                <a:gd name="connsiteX4" fmla="*/ 266700 w 914400"/>
                <a:gd name="connsiteY4" fmla="*/ 295276 h 1601542"/>
                <a:gd name="connsiteX5" fmla="*/ 333375 w 914400"/>
                <a:gd name="connsiteY5" fmla="*/ 1600201 h 1601542"/>
                <a:gd name="connsiteX6" fmla="*/ 457200 w 914400"/>
                <a:gd name="connsiteY6" fmla="*/ 1 h 1601542"/>
                <a:gd name="connsiteX7" fmla="*/ 523875 w 914400"/>
                <a:gd name="connsiteY7" fmla="*/ 1590676 h 1601542"/>
                <a:gd name="connsiteX8" fmla="*/ 619125 w 914400"/>
                <a:gd name="connsiteY8" fmla="*/ 285751 h 1601542"/>
                <a:gd name="connsiteX9" fmla="*/ 714375 w 914400"/>
                <a:gd name="connsiteY9" fmla="*/ 1400176 h 1601542"/>
                <a:gd name="connsiteX10" fmla="*/ 809625 w 914400"/>
                <a:gd name="connsiteY10" fmla="*/ 657226 h 1601542"/>
                <a:gd name="connsiteX11" fmla="*/ 857250 w 914400"/>
                <a:gd name="connsiteY11" fmla="*/ 1323976 h 1601542"/>
                <a:gd name="connsiteX12" fmla="*/ 914400 w 914400"/>
                <a:gd name="connsiteY12" fmla="*/ 838201 h 1601542"/>
                <a:gd name="connsiteX13" fmla="*/ 914400 w 914400"/>
                <a:gd name="connsiteY13" fmla="*/ 838201 h 160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4400" h="1601542">
                  <a:moveTo>
                    <a:pt x="0" y="828676"/>
                  </a:moveTo>
                  <a:cubicBezTo>
                    <a:pt x="15081" y="1073151"/>
                    <a:pt x="30163" y="1317626"/>
                    <a:pt x="47625" y="1285876"/>
                  </a:cubicBezTo>
                  <a:cubicBezTo>
                    <a:pt x="65087" y="1254126"/>
                    <a:pt x="87313" y="619126"/>
                    <a:pt x="104775" y="638176"/>
                  </a:cubicBezTo>
                  <a:cubicBezTo>
                    <a:pt x="122237" y="657226"/>
                    <a:pt x="125413" y="1457326"/>
                    <a:pt x="152400" y="1400176"/>
                  </a:cubicBezTo>
                  <a:cubicBezTo>
                    <a:pt x="179387" y="1343026"/>
                    <a:pt x="236538" y="261939"/>
                    <a:pt x="266700" y="295276"/>
                  </a:cubicBezTo>
                  <a:cubicBezTo>
                    <a:pt x="296862" y="328613"/>
                    <a:pt x="301625" y="1649414"/>
                    <a:pt x="333375" y="1600201"/>
                  </a:cubicBezTo>
                  <a:cubicBezTo>
                    <a:pt x="365125" y="1550989"/>
                    <a:pt x="425450" y="1589"/>
                    <a:pt x="457200" y="1"/>
                  </a:cubicBezTo>
                  <a:cubicBezTo>
                    <a:pt x="488950" y="-1587"/>
                    <a:pt x="496888" y="1543051"/>
                    <a:pt x="523875" y="1590676"/>
                  </a:cubicBezTo>
                  <a:cubicBezTo>
                    <a:pt x="550862" y="1638301"/>
                    <a:pt x="587375" y="317501"/>
                    <a:pt x="619125" y="285751"/>
                  </a:cubicBezTo>
                  <a:cubicBezTo>
                    <a:pt x="650875" y="254001"/>
                    <a:pt x="682625" y="1338263"/>
                    <a:pt x="714375" y="1400176"/>
                  </a:cubicBezTo>
                  <a:cubicBezTo>
                    <a:pt x="746125" y="1462089"/>
                    <a:pt x="785813" y="669926"/>
                    <a:pt x="809625" y="657226"/>
                  </a:cubicBezTo>
                  <a:cubicBezTo>
                    <a:pt x="833438" y="644526"/>
                    <a:pt x="839788" y="1293814"/>
                    <a:pt x="857250" y="1323976"/>
                  </a:cubicBezTo>
                  <a:cubicBezTo>
                    <a:pt x="874712" y="1354138"/>
                    <a:pt x="914400" y="838201"/>
                    <a:pt x="914400" y="838201"/>
                  </a:cubicBezTo>
                  <a:lnTo>
                    <a:pt x="914400" y="83820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C6CFDC18-3B59-41B3-837A-D4803E8F5E9F}"/>
                </a:ext>
              </a:extLst>
            </p:cNvPr>
            <p:cNvCxnSpPr>
              <a:cxnSpLocks/>
              <a:stCxn id="5" idx="12"/>
            </p:cNvCxnSpPr>
            <p:nvPr/>
          </p:nvCxnSpPr>
          <p:spPr>
            <a:xfrm>
              <a:off x="1900888" y="3563383"/>
              <a:ext cx="992102" cy="21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798F0C1-2F2E-4D38-89B1-B9E0C8892C7E}"/>
                </a:ext>
              </a:extLst>
            </p:cNvPr>
            <p:cNvCxnSpPr>
              <a:cxnSpLocks/>
            </p:cNvCxnSpPr>
            <p:nvPr/>
          </p:nvCxnSpPr>
          <p:spPr>
            <a:xfrm>
              <a:off x="3749402" y="3598464"/>
              <a:ext cx="1006465" cy="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D7F49BE-EF7F-4C53-A0C0-0B15D92FB3C3}"/>
                </a:ext>
              </a:extLst>
            </p:cNvPr>
            <p:cNvSpPr/>
            <p:nvPr/>
          </p:nvSpPr>
          <p:spPr>
            <a:xfrm rot="762823">
              <a:off x="4867320" y="3034739"/>
              <a:ext cx="699402" cy="1090753"/>
            </a:xfrm>
            <a:prstGeom prst="cube">
              <a:avLst>
                <a:gd name="adj" fmla="val 3200"/>
              </a:avLst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SNCxxxx</a:t>
              </a:r>
              <a:endParaRPr lang="zh-CN" altLang="en-US" sz="1400" dirty="0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1BEF2D7-80C4-46F2-AC59-137EADA8C3E5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5533853" y="3663068"/>
              <a:ext cx="14765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707E90-DAB8-448C-8AE3-BCD46676C1E1}"/>
                </a:ext>
              </a:extLst>
            </p:cNvPr>
            <p:cNvSpPr txBox="1"/>
            <p:nvPr/>
          </p:nvSpPr>
          <p:spPr>
            <a:xfrm>
              <a:off x="1171818" y="236910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声源</a:t>
              </a:r>
            </a:p>
          </p:txBody>
        </p: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7F02B749-5DD5-450D-A6CF-B68E86B49225}"/>
                </a:ext>
              </a:extLst>
            </p:cNvPr>
            <p:cNvCxnSpPr>
              <a:cxnSpLocks/>
              <a:stCxn id="5" idx="7"/>
              <a:endCxn id="22" idx="0"/>
            </p:cNvCxnSpPr>
            <p:nvPr/>
          </p:nvCxnSpPr>
          <p:spPr>
            <a:xfrm flipV="1">
              <a:off x="1510363" y="3922102"/>
              <a:ext cx="1625218" cy="393756"/>
            </a:xfrm>
            <a:prstGeom prst="bentConnector4">
              <a:avLst>
                <a:gd name="adj1" fmla="val -837"/>
                <a:gd name="adj2" fmla="val -4482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CC98A5E-8A78-4779-8E92-74BB2BA3B870}"/>
                </a:ext>
              </a:extLst>
            </p:cNvPr>
            <p:cNvSpPr txBox="1"/>
            <p:nvPr/>
          </p:nvSpPr>
          <p:spPr>
            <a:xfrm>
              <a:off x="1871566" y="449594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声音采集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54CA33F-6540-4336-8A64-12103B8ED669}"/>
                </a:ext>
              </a:extLst>
            </p:cNvPr>
            <p:cNvSpPr txBox="1"/>
            <p:nvPr/>
          </p:nvSpPr>
          <p:spPr>
            <a:xfrm>
              <a:off x="3420714" y="2670915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数字信号采集处理</a:t>
              </a:r>
            </a:p>
          </p:txBody>
        </p:sp>
        <p:cxnSp>
          <p:nvCxnSpPr>
            <p:cNvPr id="58" name="连接符: 肘形 57">
              <a:extLst>
                <a:ext uri="{FF2B5EF4-FFF2-40B4-BE49-F238E27FC236}">
                  <a16:creationId xmlns:a16="http://schemas.microsoft.com/office/drawing/2014/main" id="{11CB374C-0ED1-4422-93F5-7904799554D8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rot="10800000" flipH="1">
              <a:off x="3091731" y="3050574"/>
              <a:ext cx="2256232" cy="377131"/>
            </a:xfrm>
            <a:prstGeom prst="bentConnector4">
              <a:avLst>
                <a:gd name="adj1" fmla="val 171"/>
                <a:gd name="adj2" fmla="val 2068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2F2C823-E829-43AB-AF07-B96639DB11EA}"/>
                </a:ext>
              </a:extLst>
            </p:cNvPr>
            <p:cNvSpPr txBox="1"/>
            <p:nvPr/>
          </p:nvSpPr>
          <p:spPr>
            <a:xfrm>
              <a:off x="4747149" y="441176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专业降噪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D71A5E74-CF73-489C-A47B-D192BA12C73B}"/>
                </a:ext>
              </a:extLst>
            </p:cNvPr>
            <p:cNvSpPr txBox="1"/>
            <p:nvPr/>
          </p:nvSpPr>
          <p:spPr>
            <a:xfrm>
              <a:off x="4747149" y="41239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波束增强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8EF4628-2324-4597-A99A-90E1F47FCBB3}"/>
                </a:ext>
              </a:extLst>
            </p:cNvPr>
            <p:cNvSpPr txBox="1"/>
            <p:nvPr/>
          </p:nvSpPr>
          <p:spPr>
            <a:xfrm>
              <a:off x="5749256" y="335506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产品应用</a:t>
              </a:r>
            </a:p>
          </p:txBody>
        </p:sp>
        <p:sp>
          <p:nvSpPr>
            <p:cNvPr id="9" name="左中括号 8">
              <a:extLst>
                <a:ext uri="{FF2B5EF4-FFF2-40B4-BE49-F238E27FC236}">
                  <a16:creationId xmlns:a16="http://schemas.microsoft.com/office/drawing/2014/main" id="{0B681740-BD3D-4D3D-87BB-2FB4BE6E2A9C}"/>
                </a:ext>
              </a:extLst>
            </p:cNvPr>
            <p:cNvSpPr/>
            <p:nvPr/>
          </p:nvSpPr>
          <p:spPr>
            <a:xfrm>
              <a:off x="7094129" y="2353760"/>
              <a:ext cx="281325" cy="298976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pic>
          <p:nvPicPr>
            <p:cNvPr id="1026" name="Picture 2" descr="https://timgsa.baidu.com/timg?image&amp;quality=80&amp;size=b9999_10000&amp;sec=1605801897725&amp;di=9003a65190a5e84926854754b19d0ff4&amp;imgtype=0&amp;src=http%3A%2F%2Fbpic.588ku.com%2Felement_origin_min_pic%2F16%2F10%2F12%2F2157fe3f0835f2c.jpg">
              <a:extLst>
                <a:ext uri="{FF2B5EF4-FFF2-40B4-BE49-F238E27FC236}">
                  <a16:creationId xmlns:a16="http://schemas.microsoft.com/office/drawing/2014/main" id="{8158F3E7-B4EC-4DD5-ADDA-28496BFB5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5455" y="1715358"/>
              <a:ext cx="866059" cy="1231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30D6C1E-D06C-4322-AEF1-169D87523519}"/>
                </a:ext>
              </a:extLst>
            </p:cNvPr>
            <p:cNvSpPr txBox="1"/>
            <p:nvPr/>
          </p:nvSpPr>
          <p:spPr>
            <a:xfrm>
              <a:off x="8241514" y="2165370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助听器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434F147-159E-47C0-ABDF-79CE3C6C5BD3}"/>
                </a:ext>
              </a:extLst>
            </p:cNvPr>
            <p:cNvSpPr txBox="1"/>
            <p:nvPr/>
          </p:nvSpPr>
          <p:spPr>
            <a:xfrm>
              <a:off x="9996231" y="448311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儿童手表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37F9042-9220-4326-80EC-5E8C02F8CFE3}"/>
                </a:ext>
              </a:extLst>
            </p:cNvPr>
            <p:cNvSpPr txBox="1"/>
            <p:nvPr/>
          </p:nvSpPr>
          <p:spPr>
            <a:xfrm>
              <a:off x="8288675" y="3760863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录音笔</a:t>
              </a:r>
              <a:r>
                <a:rPr lang="en-US" altLang="zh-CN" sz="1400" dirty="0"/>
                <a:t>/</a:t>
              </a:r>
              <a:r>
                <a:rPr lang="zh-CN" altLang="en-US" sz="1400" dirty="0"/>
                <a:t>实时翻译器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71D381E-AF0D-4FEC-B624-FD1088188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9443" y="4222520"/>
              <a:ext cx="938469" cy="74481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A04B2A5-E077-44CB-A882-81B85194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3093" y="3384894"/>
              <a:ext cx="938469" cy="987108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BFF0927-B181-4477-95C8-44449CDC95D6}"/>
                </a:ext>
              </a:extLst>
            </p:cNvPr>
            <p:cNvSpPr txBox="1"/>
            <p:nvPr/>
          </p:nvSpPr>
          <p:spPr>
            <a:xfrm>
              <a:off x="9666475" y="263535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监控录像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6B6AEE70-DDC6-4DAC-8095-8036C07E2BD3}"/>
                </a:ext>
              </a:extLst>
            </p:cNvPr>
            <p:cNvSpPr txBox="1"/>
            <p:nvPr/>
          </p:nvSpPr>
          <p:spPr>
            <a:xfrm>
              <a:off x="4627590" y="471611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/>
                <a:t>动态均衡补偿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F324674-2E97-4C25-99D6-4BD55B09C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0856" y="2428126"/>
              <a:ext cx="1067822" cy="894075"/>
            </a:xfrm>
            <a:prstGeom prst="rect">
              <a:avLst/>
            </a:prstGeom>
          </p:spPr>
        </p:pic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137E0E5-4644-4107-9022-A7729B36A1E9}"/>
                </a:ext>
              </a:extLst>
            </p:cNvPr>
            <p:cNvGrpSpPr/>
            <p:nvPr/>
          </p:nvGrpSpPr>
          <p:grpSpPr>
            <a:xfrm>
              <a:off x="3797375" y="3050574"/>
              <a:ext cx="700133" cy="522609"/>
              <a:chOff x="1990725" y="2390775"/>
              <a:chExt cx="1714500" cy="514350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C4045DC-FB6B-4945-8165-94BD789E7DB1}"/>
                  </a:ext>
                </a:extLst>
              </p:cNvPr>
              <p:cNvGrpSpPr/>
              <p:nvPr/>
            </p:nvGrpSpPr>
            <p:grpSpPr>
              <a:xfrm>
                <a:off x="1990725" y="2390775"/>
                <a:ext cx="857250" cy="514350"/>
                <a:chOff x="1990725" y="2390775"/>
                <a:chExt cx="857250" cy="514350"/>
              </a:xfrm>
            </p:grpSpPr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E5CE58D9-317C-409F-9A61-E5A333DD6FBC}"/>
                    </a:ext>
                  </a:extLst>
                </p:cNvPr>
                <p:cNvGrpSpPr/>
                <p:nvPr/>
              </p:nvGrpSpPr>
              <p:grpSpPr>
                <a:xfrm>
                  <a:off x="199072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82" name="组合 81">
                    <a:extLst>
                      <a:ext uri="{FF2B5EF4-FFF2-40B4-BE49-F238E27FC236}">
                        <a16:creationId xmlns:a16="http://schemas.microsoft.com/office/drawing/2014/main" id="{AD2275C1-79DF-4106-B572-B69A1532F696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86" name="连接符: 肘形 85">
                      <a:extLst>
                        <a:ext uri="{FF2B5EF4-FFF2-40B4-BE49-F238E27FC236}">
                          <a16:creationId xmlns:a16="http://schemas.microsoft.com/office/drawing/2014/main" id="{BFDE4391-D4BB-467C-B912-6BB411AA249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连接符: 肘形 86">
                      <a:extLst>
                        <a:ext uri="{FF2B5EF4-FFF2-40B4-BE49-F238E27FC236}">
                          <a16:creationId xmlns:a16="http://schemas.microsoft.com/office/drawing/2014/main" id="{C341765F-12D0-441E-B3E2-87C2F4FDB3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3" name="组合 82">
                    <a:extLst>
                      <a:ext uri="{FF2B5EF4-FFF2-40B4-BE49-F238E27FC236}">
                        <a16:creationId xmlns:a16="http://schemas.microsoft.com/office/drawing/2014/main" id="{53B4B3B9-9067-4419-91DF-D5BF1D49CC15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84" name="连接符: 肘形 83">
                      <a:extLst>
                        <a:ext uri="{FF2B5EF4-FFF2-40B4-BE49-F238E27FC236}">
                          <a16:creationId xmlns:a16="http://schemas.microsoft.com/office/drawing/2014/main" id="{0E0DD6E7-B21F-4811-9097-2DE10B3A77E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连接符: 肘形 84">
                      <a:extLst>
                        <a:ext uri="{FF2B5EF4-FFF2-40B4-BE49-F238E27FC236}">
                          <a16:creationId xmlns:a16="http://schemas.microsoft.com/office/drawing/2014/main" id="{13D9ECCD-83FC-4532-8DB8-78DE1123B1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2B25EE44-7390-49CE-9B43-F752F33089F4}"/>
                    </a:ext>
                  </a:extLst>
                </p:cNvPr>
                <p:cNvGrpSpPr/>
                <p:nvPr/>
              </p:nvGrpSpPr>
              <p:grpSpPr>
                <a:xfrm>
                  <a:off x="227647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73" name="组合 72">
                    <a:extLst>
                      <a:ext uri="{FF2B5EF4-FFF2-40B4-BE49-F238E27FC236}">
                        <a16:creationId xmlns:a16="http://schemas.microsoft.com/office/drawing/2014/main" id="{723773C3-B85F-43A2-8FE0-9B1E9BBC60DD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80" name="连接符: 肘形 79">
                      <a:extLst>
                        <a:ext uri="{FF2B5EF4-FFF2-40B4-BE49-F238E27FC236}">
                          <a16:creationId xmlns:a16="http://schemas.microsoft.com/office/drawing/2014/main" id="{4528E8B4-67B1-440F-8056-49766652C43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连接符: 肘形 80">
                      <a:extLst>
                        <a:ext uri="{FF2B5EF4-FFF2-40B4-BE49-F238E27FC236}">
                          <a16:creationId xmlns:a16="http://schemas.microsoft.com/office/drawing/2014/main" id="{27249A30-A334-415D-A5E2-40D70906AB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4" name="组合 73">
                    <a:extLst>
                      <a:ext uri="{FF2B5EF4-FFF2-40B4-BE49-F238E27FC236}">
                        <a16:creationId xmlns:a16="http://schemas.microsoft.com/office/drawing/2014/main" id="{742529B6-EC64-428E-9282-9F3767777481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75" name="连接符: 肘形 74">
                      <a:extLst>
                        <a:ext uri="{FF2B5EF4-FFF2-40B4-BE49-F238E27FC236}">
                          <a16:creationId xmlns:a16="http://schemas.microsoft.com/office/drawing/2014/main" id="{F4B64E4A-5E10-4D2A-B48B-F46A9075E09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连接符: 肘形 78">
                      <a:extLst>
                        <a:ext uri="{FF2B5EF4-FFF2-40B4-BE49-F238E27FC236}">
                          <a16:creationId xmlns:a16="http://schemas.microsoft.com/office/drawing/2014/main" id="{E195595F-A8E8-4F94-A20F-91F4458FC4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2CBBCCE7-D3BE-4A0F-8D9F-2EBD4EE5B944}"/>
                    </a:ext>
                  </a:extLst>
                </p:cNvPr>
                <p:cNvGrpSpPr/>
                <p:nvPr/>
              </p:nvGrpSpPr>
              <p:grpSpPr>
                <a:xfrm>
                  <a:off x="256222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67" name="组合 66">
                    <a:extLst>
                      <a:ext uri="{FF2B5EF4-FFF2-40B4-BE49-F238E27FC236}">
                        <a16:creationId xmlns:a16="http://schemas.microsoft.com/office/drawing/2014/main" id="{DE223DBE-FD90-41B7-BBAB-C8E67D8F27D0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71" name="连接符: 肘形 70">
                      <a:extLst>
                        <a:ext uri="{FF2B5EF4-FFF2-40B4-BE49-F238E27FC236}">
                          <a16:creationId xmlns:a16="http://schemas.microsoft.com/office/drawing/2014/main" id="{F7AA98BC-2989-4FA7-A31F-ABB262CE2D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连接符: 肘形 71">
                      <a:extLst>
                        <a:ext uri="{FF2B5EF4-FFF2-40B4-BE49-F238E27FC236}">
                          <a16:creationId xmlns:a16="http://schemas.microsoft.com/office/drawing/2014/main" id="{BE7859CE-7285-4851-BDC2-1919843D688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组合 67">
                    <a:extLst>
                      <a:ext uri="{FF2B5EF4-FFF2-40B4-BE49-F238E27FC236}">
                        <a16:creationId xmlns:a16="http://schemas.microsoft.com/office/drawing/2014/main" id="{84968914-5336-44A2-B203-63F3539AA832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69" name="连接符: 肘形 68">
                      <a:extLst>
                        <a:ext uri="{FF2B5EF4-FFF2-40B4-BE49-F238E27FC236}">
                          <a16:creationId xmlns:a16="http://schemas.microsoft.com/office/drawing/2014/main" id="{98399A90-3C91-4159-9D74-A79995628B0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连接符: 肘形 69">
                      <a:extLst>
                        <a:ext uri="{FF2B5EF4-FFF2-40B4-BE49-F238E27FC236}">
                          <a16:creationId xmlns:a16="http://schemas.microsoft.com/office/drawing/2014/main" id="{F35EA9E7-2E23-4938-9969-DA36D9B58B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6BFFA854-15BC-4E9D-B807-F04A5A78E44D}"/>
                  </a:ext>
                </a:extLst>
              </p:cNvPr>
              <p:cNvGrpSpPr/>
              <p:nvPr/>
            </p:nvGrpSpPr>
            <p:grpSpPr>
              <a:xfrm>
                <a:off x="2847975" y="2390775"/>
                <a:ext cx="857250" cy="514350"/>
                <a:chOff x="1990725" y="2390775"/>
                <a:chExt cx="857250" cy="514350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F49D32DA-A394-439E-9603-D62FF1AAC5FB}"/>
                    </a:ext>
                  </a:extLst>
                </p:cNvPr>
                <p:cNvGrpSpPr/>
                <p:nvPr/>
              </p:nvGrpSpPr>
              <p:grpSpPr>
                <a:xfrm>
                  <a:off x="199072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57" name="组合 56">
                    <a:extLst>
                      <a:ext uri="{FF2B5EF4-FFF2-40B4-BE49-F238E27FC236}">
                        <a16:creationId xmlns:a16="http://schemas.microsoft.com/office/drawing/2014/main" id="{E4E3EE04-601E-4557-B0C7-60B5D5FCBCC1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62" name="连接符: 肘形 61">
                      <a:extLst>
                        <a:ext uri="{FF2B5EF4-FFF2-40B4-BE49-F238E27FC236}">
                          <a16:creationId xmlns:a16="http://schemas.microsoft.com/office/drawing/2014/main" id="{ED3B755A-5C75-443B-8371-860E4C2F204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连接符: 肘形 62">
                      <a:extLst>
                        <a:ext uri="{FF2B5EF4-FFF2-40B4-BE49-F238E27FC236}">
                          <a16:creationId xmlns:a16="http://schemas.microsoft.com/office/drawing/2014/main" id="{B44145B3-AF2A-45BA-A1BF-ECD29353A4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组合 58">
                    <a:extLst>
                      <a:ext uri="{FF2B5EF4-FFF2-40B4-BE49-F238E27FC236}">
                        <a16:creationId xmlns:a16="http://schemas.microsoft.com/office/drawing/2014/main" id="{205C985F-A659-46AF-B152-A8BA514A1E6F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60" name="连接符: 肘形 59">
                      <a:extLst>
                        <a:ext uri="{FF2B5EF4-FFF2-40B4-BE49-F238E27FC236}">
                          <a16:creationId xmlns:a16="http://schemas.microsoft.com/office/drawing/2014/main" id="{1E8BFBF5-686C-459E-9BBA-9E92F595DA6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连接符: 肘形 60">
                      <a:extLst>
                        <a:ext uri="{FF2B5EF4-FFF2-40B4-BE49-F238E27FC236}">
                          <a16:creationId xmlns:a16="http://schemas.microsoft.com/office/drawing/2014/main" id="{2DF6CBEB-F15F-47F6-A01A-3ED76FF443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D484950A-0258-4285-B119-041364FBD5C6}"/>
                    </a:ext>
                  </a:extLst>
                </p:cNvPr>
                <p:cNvGrpSpPr/>
                <p:nvPr/>
              </p:nvGrpSpPr>
              <p:grpSpPr>
                <a:xfrm>
                  <a:off x="227647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50" name="组合 49">
                    <a:extLst>
                      <a:ext uri="{FF2B5EF4-FFF2-40B4-BE49-F238E27FC236}">
                        <a16:creationId xmlns:a16="http://schemas.microsoft.com/office/drawing/2014/main" id="{C38F1801-AC4A-4C25-A571-E2FB9246D30C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55" name="连接符: 肘形 54">
                      <a:extLst>
                        <a:ext uri="{FF2B5EF4-FFF2-40B4-BE49-F238E27FC236}">
                          <a16:creationId xmlns:a16="http://schemas.microsoft.com/office/drawing/2014/main" id="{131FA57C-CB95-4A34-A8EE-150C1683B64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连接符: 肘形 55">
                      <a:extLst>
                        <a:ext uri="{FF2B5EF4-FFF2-40B4-BE49-F238E27FC236}">
                          <a16:creationId xmlns:a16="http://schemas.microsoft.com/office/drawing/2014/main" id="{691FF636-D82A-4E97-B15E-C879D45F7D2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" name="组合 51">
                    <a:extLst>
                      <a:ext uri="{FF2B5EF4-FFF2-40B4-BE49-F238E27FC236}">
                        <a16:creationId xmlns:a16="http://schemas.microsoft.com/office/drawing/2014/main" id="{E0B1CE3A-E31E-4385-A8DB-15F99FEF18D8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53" name="连接符: 肘形 52">
                      <a:extLst>
                        <a:ext uri="{FF2B5EF4-FFF2-40B4-BE49-F238E27FC236}">
                          <a16:creationId xmlns:a16="http://schemas.microsoft.com/office/drawing/2014/main" id="{AF7702E7-F8E8-45A7-93DC-EE13CC584F7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连接符: 肘形 53">
                      <a:extLst>
                        <a:ext uri="{FF2B5EF4-FFF2-40B4-BE49-F238E27FC236}">
                          <a16:creationId xmlns:a16="http://schemas.microsoft.com/office/drawing/2014/main" id="{6F6115FB-3FA5-44D1-B92E-28C27E81E79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24B8F1A3-8B87-4886-9C89-511953471270}"/>
                    </a:ext>
                  </a:extLst>
                </p:cNvPr>
                <p:cNvGrpSpPr/>
                <p:nvPr/>
              </p:nvGrpSpPr>
              <p:grpSpPr>
                <a:xfrm>
                  <a:off x="2562225" y="2390775"/>
                  <a:ext cx="285750" cy="514350"/>
                  <a:chOff x="1990725" y="2390775"/>
                  <a:chExt cx="285750" cy="514350"/>
                </a:xfrm>
              </p:grpSpPr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60431F6E-1F2D-42BE-BA5A-077DA597A695}"/>
                      </a:ext>
                    </a:extLst>
                  </p:cNvPr>
                  <p:cNvGrpSpPr/>
                  <p:nvPr/>
                </p:nvGrpSpPr>
                <p:grpSpPr>
                  <a:xfrm>
                    <a:off x="1990725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48" name="连接符: 肘形 47">
                      <a:extLst>
                        <a:ext uri="{FF2B5EF4-FFF2-40B4-BE49-F238E27FC236}">
                          <a16:creationId xmlns:a16="http://schemas.microsoft.com/office/drawing/2014/main" id="{C99D653A-626C-453C-B667-E96AAC71B31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连接符: 肘形 48">
                      <a:extLst>
                        <a:ext uri="{FF2B5EF4-FFF2-40B4-BE49-F238E27FC236}">
                          <a16:creationId xmlns:a16="http://schemas.microsoft.com/office/drawing/2014/main" id="{6EFA40AD-E934-4A04-9633-943B53AFF2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组合 43">
                    <a:extLst>
                      <a:ext uri="{FF2B5EF4-FFF2-40B4-BE49-F238E27FC236}">
                        <a16:creationId xmlns:a16="http://schemas.microsoft.com/office/drawing/2014/main" id="{D2809E28-42F7-4E8F-976E-24B882754785}"/>
                      </a:ext>
                    </a:extLst>
                  </p:cNvPr>
                  <p:cNvGrpSpPr/>
                  <p:nvPr/>
                </p:nvGrpSpPr>
                <p:grpSpPr>
                  <a:xfrm>
                    <a:off x="2133600" y="2390775"/>
                    <a:ext cx="142875" cy="514350"/>
                    <a:chOff x="1990725" y="2390775"/>
                    <a:chExt cx="819150" cy="514350"/>
                  </a:xfrm>
                </p:grpSpPr>
                <p:cxnSp>
                  <p:nvCxnSpPr>
                    <p:cNvPr id="46" name="连接符: 肘形 45">
                      <a:extLst>
                        <a:ext uri="{FF2B5EF4-FFF2-40B4-BE49-F238E27FC236}">
                          <a16:creationId xmlns:a16="http://schemas.microsoft.com/office/drawing/2014/main" id="{A325A04B-5D72-4F24-BEAB-FE183345E79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990725" y="2390775"/>
                      <a:ext cx="55245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连接符: 肘形 46">
                      <a:extLst>
                        <a:ext uri="{FF2B5EF4-FFF2-40B4-BE49-F238E27FC236}">
                          <a16:creationId xmlns:a16="http://schemas.microsoft.com/office/drawing/2014/main" id="{F0B11072-6B62-453C-841F-863DF6D3781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2276475" y="2390775"/>
                      <a:ext cx="533400" cy="514350"/>
                    </a:xfrm>
                    <a:prstGeom prst="bentConnector3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149B7F6-76A5-4FFA-8318-937A31B46DEC}"/>
                </a:ext>
              </a:extLst>
            </p:cNvPr>
            <p:cNvGrpSpPr/>
            <p:nvPr/>
          </p:nvGrpSpPr>
          <p:grpSpPr>
            <a:xfrm>
              <a:off x="2350751" y="3215431"/>
              <a:ext cx="1569660" cy="960587"/>
              <a:chOff x="2350751" y="3215431"/>
              <a:chExt cx="1569660" cy="960587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748A0FFA-EDFD-450F-A394-FDC0A9DEB212}"/>
                  </a:ext>
                </a:extLst>
              </p:cNvPr>
              <p:cNvGrpSpPr/>
              <p:nvPr/>
            </p:nvGrpSpPr>
            <p:grpSpPr>
              <a:xfrm>
                <a:off x="3048289" y="3215431"/>
                <a:ext cx="508780" cy="735425"/>
                <a:chOff x="2599615" y="4492868"/>
                <a:chExt cx="523501" cy="756703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6C09459F-9944-43E6-A11C-52D2E0F91191}"/>
                    </a:ext>
                  </a:extLst>
                </p:cNvPr>
                <p:cNvSpPr/>
                <p:nvPr/>
              </p:nvSpPr>
              <p:spPr>
                <a:xfrm rot="2416258">
                  <a:off x="2599615" y="4504278"/>
                  <a:ext cx="523501" cy="745293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2" name="立方体 11">
                  <a:extLst>
                    <a:ext uri="{FF2B5EF4-FFF2-40B4-BE49-F238E27FC236}">
                      <a16:creationId xmlns:a16="http://schemas.microsoft.com/office/drawing/2014/main" id="{D58090D9-A137-4432-A841-C497F7D24C5A}"/>
                    </a:ext>
                  </a:extLst>
                </p:cNvPr>
                <p:cNvSpPr/>
                <p:nvPr/>
              </p:nvSpPr>
              <p:spPr>
                <a:xfrm rot="2444931">
                  <a:off x="2609082" y="4492868"/>
                  <a:ext cx="436479" cy="680711"/>
                </a:xfrm>
                <a:prstGeom prst="cube">
                  <a:avLst>
                    <a:gd name="adj" fmla="val 12407"/>
                  </a:avLst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376282B-BCC8-4986-AA83-99346866F765}"/>
                  </a:ext>
                </a:extLst>
              </p:cNvPr>
              <p:cNvSpPr txBox="1"/>
              <p:nvPr/>
            </p:nvSpPr>
            <p:spPr>
              <a:xfrm>
                <a:off x="2350751" y="3922102"/>
                <a:ext cx="156966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050" dirty="0"/>
                  <a:t>数字</a:t>
                </a:r>
                <a:r>
                  <a:rPr lang="en-US" altLang="zh-CN" sz="1050" dirty="0"/>
                  <a:t>/</a:t>
                </a:r>
                <a:r>
                  <a:rPr lang="zh-CN" altLang="en-US" sz="1050" dirty="0"/>
                  <a:t>模拟 </a:t>
                </a:r>
                <a:r>
                  <a:rPr lang="en-US" altLang="zh-CN" sz="1050" dirty="0"/>
                  <a:t>Mems</a:t>
                </a:r>
                <a:r>
                  <a:rPr lang="zh-CN" altLang="en-US" sz="1050" dirty="0"/>
                  <a:t>麦克风</a:t>
                </a: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C973327-EFDD-45ED-9659-1F20930F87A6}"/>
                  </a:ext>
                </a:extLst>
              </p:cNvPr>
              <p:cNvSpPr/>
              <p:nvPr/>
            </p:nvSpPr>
            <p:spPr>
              <a:xfrm>
                <a:off x="3064511" y="3598464"/>
                <a:ext cx="96266" cy="12875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ED77481-F06D-4562-8762-4864CF7E2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0773" y="4870004"/>
            <a:ext cx="1494212" cy="8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929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734C-AC71-4213-9531-1C0F5ECD51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808" y="557427"/>
            <a:ext cx="10515600" cy="1325563"/>
          </a:xfrm>
        </p:spPr>
        <p:txBody>
          <a:bodyPr/>
          <a:lstStyle/>
          <a:p>
            <a:r>
              <a:rPr lang="zh-CN" altLang="en-US" dirty="0"/>
              <a:t>多路数字麦克风阵列</a:t>
            </a:r>
            <a:r>
              <a:rPr lang="en-US" altLang="zh-CN" dirty="0"/>
              <a:t>——</a:t>
            </a:r>
            <a:r>
              <a:rPr lang="zh-CN" altLang="en-US" dirty="0"/>
              <a:t>完整解决方案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B1FCAEA-ED5E-47B5-BDE5-D8E592488EB8}"/>
              </a:ext>
            </a:extLst>
          </p:cNvPr>
          <p:cNvSpPr txBox="1">
            <a:spLocks/>
          </p:cNvSpPr>
          <p:nvPr/>
        </p:nvSpPr>
        <p:spPr>
          <a:xfrm>
            <a:off x="935238" y="1641102"/>
            <a:ext cx="5894187" cy="2767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芯片自带麦克风阵列相关算法代码</a:t>
            </a:r>
            <a:endParaRPr lang="en-US" altLang="zh-CN" sz="1600" dirty="0"/>
          </a:p>
          <a:p>
            <a:pPr lvl="1"/>
            <a:r>
              <a:rPr lang="zh-CN" altLang="en-US" sz="1400" dirty="0"/>
              <a:t>代码加密，不提供二次开发，可通过工具设置必要参数，调整音效</a:t>
            </a:r>
            <a:endParaRPr lang="en-US" altLang="zh-CN" sz="1400" dirty="0"/>
          </a:p>
          <a:p>
            <a:r>
              <a:rPr lang="zh-CN" altLang="en-US" sz="1600" dirty="0"/>
              <a:t>麦克风阵列算法调试工具</a:t>
            </a:r>
            <a:endParaRPr lang="en-US" altLang="zh-CN" sz="1600" dirty="0"/>
          </a:p>
          <a:p>
            <a:pPr lvl="1"/>
            <a:r>
              <a:rPr lang="zh-CN" altLang="en-US" sz="1400" dirty="0"/>
              <a:t>开放工具，用于设置</a:t>
            </a:r>
            <a:r>
              <a:rPr lang="en-US" altLang="zh-CN" sz="1400" dirty="0" err="1"/>
              <a:t>SNCxxxx</a:t>
            </a:r>
            <a:r>
              <a:rPr lang="zh-CN" altLang="en-US" sz="1400" dirty="0"/>
              <a:t>的算法参数</a:t>
            </a:r>
            <a:endParaRPr lang="en-US" altLang="zh-CN" sz="1400" dirty="0"/>
          </a:p>
          <a:p>
            <a:r>
              <a:rPr lang="en-US" altLang="zh-CN" sz="1600" dirty="0"/>
              <a:t>DFU </a:t>
            </a:r>
            <a:r>
              <a:rPr lang="zh-CN" altLang="en-US" sz="1600" dirty="0"/>
              <a:t>升级工具</a:t>
            </a:r>
            <a:endParaRPr lang="en-US" altLang="zh-CN" sz="1600" dirty="0"/>
          </a:p>
          <a:p>
            <a:pPr lvl="1"/>
            <a:r>
              <a:rPr lang="zh-CN" altLang="en-US" sz="1400" dirty="0"/>
              <a:t>不支持二次开发，可提供升级工具支持代码升级</a:t>
            </a:r>
            <a:endParaRPr lang="en-US" altLang="zh-CN" sz="1400" dirty="0"/>
          </a:p>
          <a:p>
            <a:r>
              <a:rPr lang="en-US" altLang="zh-CN" sz="1600" dirty="0"/>
              <a:t>JTAG </a:t>
            </a:r>
            <a:r>
              <a:rPr lang="zh-CN" altLang="en-US" sz="1600" dirty="0"/>
              <a:t>调试接口</a:t>
            </a:r>
            <a:endParaRPr lang="en-US" altLang="zh-CN" sz="1600" dirty="0"/>
          </a:p>
          <a:p>
            <a:pPr lvl="1"/>
            <a:r>
              <a:rPr lang="en-US" altLang="zh-CN" sz="1400" dirty="0"/>
              <a:t>JTAG</a:t>
            </a:r>
            <a:r>
              <a:rPr lang="zh-CN" altLang="en-US" sz="1400" dirty="0"/>
              <a:t>接口封闭，外界无法读取代码内容</a:t>
            </a:r>
            <a:endParaRPr lang="en-US" altLang="zh-CN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434AB5-6D9E-4478-A053-DB7069612D71}"/>
              </a:ext>
            </a:extLst>
          </p:cNvPr>
          <p:cNvSpPr txBox="1"/>
          <p:nvPr/>
        </p:nvSpPr>
        <p:spPr>
          <a:xfrm>
            <a:off x="6385495" y="5166787"/>
            <a:ext cx="167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I2C/UART/HID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48C622-4C31-4FEA-966A-DBA7F8B0F348}"/>
              </a:ext>
            </a:extLst>
          </p:cNvPr>
          <p:cNvGrpSpPr/>
          <p:nvPr/>
        </p:nvGrpSpPr>
        <p:grpSpPr>
          <a:xfrm>
            <a:off x="6829425" y="1670996"/>
            <a:ext cx="4676608" cy="3550936"/>
            <a:chOff x="6568943" y="1517626"/>
            <a:chExt cx="4904653" cy="3724090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A0E7C569-3CFB-4749-9F40-13A7B533A8A0}"/>
                </a:ext>
              </a:extLst>
            </p:cNvPr>
            <p:cNvGrpSpPr/>
            <p:nvPr/>
          </p:nvGrpSpPr>
          <p:grpSpPr>
            <a:xfrm>
              <a:off x="6568943" y="1517626"/>
              <a:ext cx="3635422" cy="3724090"/>
              <a:chOff x="6505504" y="1259165"/>
              <a:chExt cx="3635422" cy="372409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4288392-C712-4315-9F6F-0EACF50DB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05504" y="1259165"/>
                <a:ext cx="3635422" cy="3724090"/>
              </a:xfrm>
              <a:prstGeom prst="rect">
                <a:avLst/>
              </a:prstGeom>
            </p:spPr>
          </p:pic>
          <p:sp>
            <p:nvSpPr>
              <p:cNvPr id="9" name="立方体 8">
                <a:extLst>
                  <a:ext uri="{FF2B5EF4-FFF2-40B4-BE49-F238E27FC236}">
                    <a16:creationId xmlns:a16="http://schemas.microsoft.com/office/drawing/2014/main" id="{A2C4CA37-01A0-435B-BF75-6314F10775BD}"/>
                  </a:ext>
                </a:extLst>
              </p:cNvPr>
              <p:cNvSpPr/>
              <p:nvPr/>
            </p:nvSpPr>
            <p:spPr>
              <a:xfrm rot="762823">
                <a:off x="8156636" y="2883980"/>
                <a:ext cx="515092" cy="844361"/>
              </a:xfrm>
              <a:prstGeom prst="cube">
                <a:avLst>
                  <a:gd name="adj" fmla="val 32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dirty="0" err="1"/>
                  <a:t>SNCxxxx</a:t>
                </a:r>
                <a:endParaRPr lang="zh-CN" altLang="en-US" sz="1100" dirty="0"/>
              </a:p>
            </p:txBody>
          </p:sp>
          <p:pic>
            <p:nvPicPr>
              <p:cNvPr id="10" name="图形 9" descr="锁定">
                <a:extLst>
                  <a:ext uri="{FF2B5EF4-FFF2-40B4-BE49-F238E27FC236}">
                    <a16:creationId xmlns:a16="http://schemas.microsoft.com/office/drawing/2014/main" id="{067EFA73-1756-482B-9B48-7FFAA7495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510900" y="2654118"/>
                <a:ext cx="457150" cy="457150"/>
              </a:xfrm>
              <a:prstGeom prst="rect">
                <a:avLst/>
              </a:prstGeom>
            </p:spPr>
          </p:pic>
        </p:grpSp>
        <p:sp>
          <p:nvSpPr>
            <p:cNvPr id="17" name="流程图: 文档 16">
              <a:extLst>
                <a:ext uri="{FF2B5EF4-FFF2-40B4-BE49-F238E27FC236}">
                  <a16:creationId xmlns:a16="http://schemas.microsoft.com/office/drawing/2014/main" id="{D765E365-7CB6-49C6-8B60-7B30CDC5B00A}"/>
                </a:ext>
              </a:extLst>
            </p:cNvPr>
            <p:cNvSpPr/>
            <p:nvPr/>
          </p:nvSpPr>
          <p:spPr>
            <a:xfrm>
              <a:off x="10768746" y="3096111"/>
              <a:ext cx="704850" cy="980445"/>
            </a:xfrm>
            <a:prstGeom prst="flowChartDocumen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/>
                <a:t>配置文件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代码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7B94EE6-212F-4B47-837B-881580C45742}"/>
                </a:ext>
              </a:extLst>
            </p:cNvPr>
            <p:cNvSpPr txBox="1"/>
            <p:nvPr/>
          </p:nvSpPr>
          <p:spPr>
            <a:xfrm>
              <a:off x="9934467" y="3253605"/>
              <a:ext cx="695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生成</a:t>
              </a: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CC3F1C30-0F0A-4EB1-B27A-7D367EFF9033}"/>
                </a:ext>
              </a:extLst>
            </p:cNvPr>
            <p:cNvCxnSpPr>
              <a:cxnSpLocks/>
              <a:stCxn id="17" idx="3"/>
              <a:endCxn id="9" idx="1"/>
            </p:cNvCxnSpPr>
            <p:nvPr/>
          </p:nvCxnSpPr>
          <p:spPr>
            <a:xfrm flipH="1" flipV="1">
              <a:off x="8558868" y="3167057"/>
              <a:ext cx="2914728" cy="419277"/>
            </a:xfrm>
            <a:prstGeom prst="bentConnector4">
              <a:avLst>
                <a:gd name="adj1" fmla="val -7843"/>
                <a:gd name="adj2" fmla="val 171443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连接符: 肘形 39">
              <a:extLst>
                <a:ext uri="{FF2B5EF4-FFF2-40B4-BE49-F238E27FC236}">
                  <a16:creationId xmlns:a16="http://schemas.microsoft.com/office/drawing/2014/main" id="{E278346E-6DF6-4101-93BF-D2BD14AA99C4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9865366" y="3586334"/>
              <a:ext cx="903380" cy="7094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A69E82-54D8-4201-B7BD-B0A21BB0F24C}"/>
              </a:ext>
            </a:extLst>
          </p:cNvPr>
          <p:cNvGrpSpPr/>
          <p:nvPr/>
        </p:nvGrpSpPr>
        <p:grpSpPr>
          <a:xfrm>
            <a:off x="1529452" y="4268539"/>
            <a:ext cx="4475110" cy="2386352"/>
            <a:chOff x="1529452" y="4358527"/>
            <a:chExt cx="4554620" cy="2428751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BDB25C6D-B3E4-470C-83BE-5B877C83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3450" y="4358527"/>
              <a:ext cx="2645629" cy="2134348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C2C88FED-9FF0-49F3-A8CA-DE271D41CD05}"/>
                </a:ext>
              </a:extLst>
            </p:cNvPr>
            <p:cNvSpPr txBox="1"/>
            <p:nvPr/>
          </p:nvSpPr>
          <p:spPr>
            <a:xfrm>
              <a:off x="1529452" y="4420323"/>
              <a:ext cx="2149563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i="1" dirty="0" err="1"/>
                <a:t>Soundec</a:t>
              </a:r>
              <a:r>
                <a:rPr lang="en-US" altLang="zh-CN" sz="1400" i="1" dirty="0"/>
                <a:t>  </a:t>
              </a:r>
              <a:r>
                <a:rPr lang="zh-CN" altLang="en-US" sz="1400" i="1" dirty="0"/>
                <a:t>代码烧录工具</a:t>
              </a: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BF3A438-F24E-44C4-93DA-B69DF8DE776E}"/>
                </a:ext>
              </a:extLst>
            </p:cNvPr>
            <p:cNvGrpSpPr/>
            <p:nvPr/>
          </p:nvGrpSpPr>
          <p:grpSpPr>
            <a:xfrm>
              <a:off x="2139750" y="4652930"/>
              <a:ext cx="3944322" cy="2134348"/>
              <a:chOff x="2232426" y="4478430"/>
              <a:chExt cx="4153069" cy="2247305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50642E43-281A-468E-A49F-42DB68B5B5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7622" y="4557578"/>
                <a:ext cx="4027873" cy="2168157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748C8AF-1B7B-44AC-84F5-04A8FB6EF188}"/>
                  </a:ext>
                </a:extLst>
              </p:cNvPr>
              <p:cNvSpPr txBox="1"/>
              <p:nvPr/>
            </p:nvSpPr>
            <p:spPr>
              <a:xfrm>
                <a:off x="2232426" y="4478430"/>
                <a:ext cx="2683420" cy="35647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i="1" dirty="0" err="1"/>
                  <a:t>Soundec</a:t>
                </a:r>
                <a:r>
                  <a:rPr lang="en-US" altLang="zh-CN" sz="1600" i="1" dirty="0"/>
                  <a:t>  </a:t>
                </a:r>
                <a:r>
                  <a:rPr lang="zh-CN" altLang="en-US" sz="1600" i="1" dirty="0"/>
                  <a:t>算法调试工具</a:t>
                </a:r>
              </a:p>
            </p:txBody>
          </p:sp>
        </p:grpSp>
      </p:grp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39A36C7E-B275-42BD-B12D-55455FA0D362}"/>
              </a:ext>
            </a:extLst>
          </p:cNvPr>
          <p:cNvCxnSpPr>
            <a:cxnSpLocks/>
            <a:stCxn id="12" idx="3"/>
            <a:endCxn id="9" idx="2"/>
          </p:cNvCxnSpPr>
          <p:nvPr/>
        </p:nvCxnSpPr>
        <p:spPr>
          <a:xfrm flipV="1">
            <a:off x="6004562" y="3576435"/>
            <a:ext cx="2403517" cy="20668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89672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734C-AC71-4213-9531-1C0F5ECD51E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9862"/>
            <a:ext cx="10515600" cy="1325563"/>
          </a:xfrm>
        </p:spPr>
        <p:txBody>
          <a:bodyPr/>
          <a:lstStyle/>
          <a:p>
            <a:r>
              <a:rPr lang="zh-CN" altLang="en-US" dirty="0"/>
              <a:t>支持多路麦克风处理的</a:t>
            </a:r>
            <a:r>
              <a:rPr lang="en-US" altLang="zh-CN" dirty="0"/>
              <a:t>SOC</a:t>
            </a:r>
            <a:r>
              <a:rPr lang="zh-CN" altLang="en-US" dirty="0"/>
              <a:t>音频处理器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2B1FCAEA-ED5E-47B5-BDE5-D8E592488EB8}"/>
              </a:ext>
            </a:extLst>
          </p:cNvPr>
          <p:cNvSpPr txBox="1">
            <a:spLocks/>
          </p:cNvSpPr>
          <p:nvPr/>
        </p:nvSpPr>
        <p:spPr>
          <a:xfrm>
            <a:off x="547451" y="2170095"/>
            <a:ext cx="4881670" cy="432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SDK</a:t>
            </a:r>
            <a:r>
              <a:rPr lang="zh-CN" altLang="en-US" sz="2000" dirty="0"/>
              <a:t>开发套件</a:t>
            </a:r>
            <a:endParaRPr lang="en-US" altLang="zh-CN" sz="2000" dirty="0"/>
          </a:p>
          <a:p>
            <a:pPr lvl="1"/>
            <a:r>
              <a:rPr lang="zh-CN" altLang="en-US" sz="1800" dirty="0"/>
              <a:t>提供基于麦克风数据流处理的开发套件供二次开发，代码不加密，不需要算法调试工具</a:t>
            </a:r>
            <a:endParaRPr lang="en-US" altLang="zh-CN" sz="1800" dirty="0"/>
          </a:p>
          <a:p>
            <a:r>
              <a:rPr lang="zh-CN" altLang="en-US" sz="2000" dirty="0"/>
              <a:t>算法调试工具</a:t>
            </a:r>
            <a:endParaRPr lang="en-US" altLang="zh-CN" sz="2000" dirty="0"/>
          </a:p>
          <a:p>
            <a:pPr lvl="1"/>
            <a:r>
              <a:rPr lang="zh-CN" altLang="en-US" sz="1800" dirty="0"/>
              <a:t>开放工具，用于设置</a:t>
            </a:r>
            <a:r>
              <a:rPr lang="en-US" altLang="zh-CN" sz="1800" dirty="0" err="1"/>
              <a:t>SNCxxxx</a:t>
            </a:r>
            <a:r>
              <a:rPr lang="zh-CN" altLang="en-US" sz="1800" dirty="0"/>
              <a:t>的算法参数，支持二次开发的套件不提供调试</a:t>
            </a:r>
            <a:r>
              <a:rPr lang="en-US" altLang="zh-CN" sz="1800" dirty="0"/>
              <a:t>IDE</a:t>
            </a:r>
          </a:p>
          <a:p>
            <a:r>
              <a:rPr lang="en-US" altLang="zh-CN" sz="2000" dirty="0"/>
              <a:t>DFU </a:t>
            </a:r>
            <a:r>
              <a:rPr lang="zh-CN" altLang="en-US" sz="2000" dirty="0"/>
              <a:t>升级工具</a:t>
            </a:r>
            <a:endParaRPr lang="en-US" altLang="zh-CN" sz="2000" dirty="0"/>
          </a:p>
          <a:p>
            <a:pPr lvl="1"/>
            <a:r>
              <a:rPr lang="zh-CN" altLang="en-US" sz="1800" dirty="0"/>
              <a:t>不支持二次开发，可提供升级工具支持代码升级</a:t>
            </a:r>
            <a:endParaRPr lang="en-US" altLang="zh-CN" sz="1800" dirty="0"/>
          </a:p>
          <a:p>
            <a:r>
              <a:rPr lang="en-US" altLang="zh-CN" sz="2000" dirty="0"/>
              <a:t>JTAG </a:t>
            </a:r>
            <a:r>
              <a:rPr lang="zh-CN" altLang="en-US" sz="2000" dirty="0"/>
              <a:t>调试接口</a:t>
            </a:r>
            <a:endParaRPr lang="en-US" altLang="zh-CN" sz="2000" dirty="0"/>
          </a:p>
          <a:p>
            <a:pPr lvl="1"/>
            <a:r>
              <a:rPr lang="en-US" altLang="zh-CN" sz="1800" dirty="0"/>
              <a:t>JTAG</a:t>
            </a:r>
            <a:r>
              <a:rPr lang="zh-CN" altLang="en-US" sz="1800" dirty="0"/>
              <a:t>接口封闭，外界无法读取代码内容</a:t>
            </a:r>
            <a:endParaRPr lang="en-US" altLang="zh-CN" sz="1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0D9BDD-2E38-4D70-901F-E2CE7DD1E45A}"/>
              </a:ext>
            </a:extLst>
          </p:cNvPr>
          <p:cNvGrpSpPr/>
          <p:nvPr/>
        </p:nvGrpSpPr>
        <p:grpSpPr>
          <a:xfrm>
            <a:off x="5859497" y="2534487"/>
            <a:ext cx="5887994" cy="3294577"/>
            <a:chOff x="5738384" y="2056092"/>
            <a:chExt cx="5887994" cy="3294577"/>
          </a:xfrm>
        </p:grpSpPr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710E6FAB-0580-458A-8A10-4D047910EAE7}"/>
                </a:ext>
              </a:extLst>
            </p:cNvPr>
            <p:cNvGrpSpPr/>
            <p:nvPr/>
          </p:nvGrpSpPr>
          <p:grpSpPr>
            <a:xfrm>
              <a:off x="5738384" y="2056092"/>
              <a:ext cx="4164285" cy="3294577"/>
              <a:chOff x="6081820" y="1753673"/>
              <a:chExt cx="4164285" cy="3294577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5510CAB-B3CB-4CC4-8491-A524853D57DC}"/>
                  </a:ext>
                </a:extLst>
              </p:cNvPr>
              <p:cNvSpPr/>
              <p:nvPr/>
            </p:nvSpPr>
            <p:spPr>
              <a:xfrm>
                <a:off x="6081820" y="1802606"/>
                <a:ext cx="4122660" cy="324564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2000" b="1" dirty="0" err="1"/>
                  <a:t>Soundec</a:t>
                </a:r>
                <a:r>
                  <a:rPr lang="en-US" altLang="zh-CN" sz="2000" b="1" dirty="0"/>
                  <a:t> </a:t>
                </a:r>
                <a:r>
                  <a:rPr lang="zh-CN" altLang="en-US" sz="2000" b="1" dirty="0"/>
                  <a:t>二次开发套件</a:t>
                </a:r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  <a:p>
                <a:endParaRPr lang="en-US" altLang="zh-CN" sz="2000" b="1" dirty="0"/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FE7115E8-6FDC-4A7F-BBD3-53443CB4E58A}"/>
                  </a:ext>
                </a:extLst>
              </p:cNvPr>
              <p:cNvGrpSpPr/>
              <p:nvPr/>
            </p:nvGrpSpPr>
            <p:grpSpPr>
              <a:xfrm>
                <a:off x="6186594" y="1753673"/>
                <a:ext cx="4059511" cy="3215202"/>
                <a:chOff x="1137267" y="3509344"/>
                <a:chExt cx="4059511" cy="3215202"/>
              </a:xfrm>
            </p:grpSpPr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EDF47D6D-F4F3-434A-9518-31A51189F875}"/>
                    </a:ext>
                  </a:extLst>
                </p:cNvPr>
                <p:cNvGrpSpPr/>
                <p:nvPr/>
              </p:nvGrpSpPr>
              <p:grpSpPr>
                <a:xfrm>
                  <a:off x="1137267" y="4242335"/>
                  <a:ext cx="3655936" cy="2482211"/>
                  <a:chOff x="1078667" y="4059455"/>
                  <a:chExt cx="3655936" cy="2482211"/>
                </a:xfrm>
              </p:grpSpPr>
              <p:grpSp>
                <p:nvGrpSpPr>
                  <p:cNvPr id="62" name="组合 61">
                    <a:extLst>
                      <a:ext uri="{FF2B5EF4-FFF2-40B4-BE49-F238E27FC236}">
                        <a16:creationId xmlns:a16="http://schemas.microsoft.com/office/drawing/2014/main" id="{B5740CB3-CB9A-41E6-AD2E-DE5019238338}"/>
                      </a:ext>
                    </a:extLst>
                  </p:cNvPr>
                  <p:cNvGrpSpPr/>
                  <p:nvPr/>
                </p:nvGrpSpPr>
                <p:grpSpPr>
                  <a:xfrm>
                    <a:off x="1078667" y="4059455"/>
                    <a:ext cx="2650495" cy="2134348"/>
                    <a:chOff x="1078667" y="4059455"/>
                    <a:chExt cx="2650495" cy="2134348"/>
                  </a:xfrm>
                </p:grpSpPr>
                <p:pic>
                  <p:nvPicPr>
                    <p:cNvPr id="54" name="图片 53">
                      <a:extLst>
                        <a:ext uri="{FF2B5EF4-FFF2-40B4-BE49-F238E27FC236}">
                          <a16:creationId xmlns:a16="http://schemas.microsoft.com/office/drawing/2014/main" id="{C03D3DC6-B48B-4BC9-8F07-EEBF79A77A2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083533" y="4059455"/>
                      <a:ext cx="2645629" cy="21343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1" name="文本框 60">
                      <a:extLst>
                        <a:ext uri="{FF2B5EF4-FFF2-40B4-BE49-F238E27FC236}">
                          <a16:creationId xmlns:a16="http://schemas.microsoft.com/office/drawing/2014/main" id="{B0C6810A-B04F-43B2-B537-E147B53E996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8667" y="4140226"/>
                      <a:ext cx="2149563" cy="307777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400" i="1" dirty="0" err="1"/>
                        <a:t>Soundec</a:t>
                      </a:r>
                      <a:r>
                        <a:rPr lang="en-US" altLang="zh-CN" sz="1400" i="1" dirty="0"/>
                        <a:t>  </a:t>
                      </a:r>
                      <a:r>
                        <a:rPr lang="zh-CN" altLang="en-US" sz="1400" i="1" dirty="0"/>
                        <a:t>代码烧录工具</a:t>
                      </a:r>
                    </a:p>
                  </p:txBody>
                </p:sp>
              </p:grpSp>
              <p:grpSp>
                <p:nvGrpSpPr>
                  <p:cNvPr id="58" name="组合 57">
                    <a:extLst>
                      <a:ext uri="{FF2B5EF4-FFF2-40B4-BE49-F238E27FC236}">
                        <a16:creationId xmlns:a16="http://schemas.microsoft.com/office/drawing/2014/main" id="{0827B336-5204-43B8-B60D-8579CDF9CAB6}"/>
                      </a:ext>
                    </a:extLst>
                  </p:cNvPr>
                  <p:cNvGrpSpPr/>
                  <p:nvPr/>
                </p:nvGrpSpPr>
                <p:grpSpPr>
                  <a:xfrm>
                    <a:off x="1481759" y="4424859"/>
                    <a:ext cx="2852584" cy="1828069"/>
                    <a:chOff x="2357395" y="4557578"/>
                    <a:chExt cx="3383270" cy="2168157"/>
                  </a:xfrm>
                </p:grpSpPr>
                <p:pic>
                  <p:nvPicPr>
                    <p:cNvPr id="59" name="图片 58">
                      <a:extLst>
                        <a:ext uri="{FF2B5EF4-FFF2-40B4-BE49-F238E27FC236}">
                          <a16:creationId xmlns:a16="http://schemas.microsoft.com/office/drawing/2014/main" id="{EBB42448-DD13-4CE0-8305-15F987BF64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357622" y="4557578"/>
                      <a:ext cx="3383043" cy="216815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0" name="文本框 59">
                      <a:extLst>
                        <a:ext uri="{FF2B5EF4-FFF2-40B4-BE49-F238E27FC236}">
                          <a16:creationId xmlns:a16="http://schemas.microsoft.com/office/drawing/2014/main" id="{93ADE4C1-8492-4ADD-AE9B-139A9058EE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57395" y="4570067"/>
                      <a:ext cx="2683420" cy="403804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400" i="1" dirty="0" err="1"/>
                        <a:t>Soundec</a:t>
                      </a:r>
                      <a:r>
                        <a:rPr lang="en-US" altLang="zh-CN" sz="1400" i="1" dirty="0"/>
                        <a:t>  </a:t>
                      </a:r>
                      <a:r>
                        <a:rPr lang="zh-CN" altLang="en-US" sz="1400" i="1" dirty="0"/>
                        <a:t>算法调试工具</a:t>
                      </a:r>
                    </a:p>
                  </p:txBody>
                </p:sp>
              </p:grpSp>
              <p:grpSp>
                <p:nvGrpSpPr>
                  <p:cNvPr id="64" name="组合 63">
                    <a:extLst>
                      <a:ext uri="{FF2B5EF4-FFF2-40B4-BE49-F238E27FC236}">
                        <a16:creationId xmlns:a16="http://schemas.microsoft.com/office/drawing/2014/main" id="{588C4654-4ECC-432A-BE6D-9E63A5D33739}"/>
                      </a:ext>
                    </a:extLst>
                  </p:cNvPr>
                  <p:cNvGrpSpPr/>
                  <p:nvPr/>
                </p:nvGrpSpPr>
                <p:grpSpPr>
                  <a:xfrm>
                    <a:off x="1886281" y="4620708"/>
                    <a:ext cx="2848322" cy="1920958"/>
                    <a:chOff x="2411949" y="4937042"/>
                    <a:chExt cx="2848322" cy="1920958"/>
                  </a:xfrm>
                </p:grpSpPr>
                <p:pic>
                  <p:nvPicPr>
                    <p:cNvPr id="52" name="图片 51">
                      <a:extLst>
                        <a:ext uri="{FF2B5EF4-FFF2-40B4-BE49-F238E27FC236}">
                          <a16:creationId xmlns:a16="http://schemas.microsoft.com/office/drawing/2014/main" id="{63C8DF2D-8DD0-4184-84C2-525B2C63B0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rightnessContrast bright="20000" contrast="-2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411949" y="4937042"/>
                      <a:ext cx="2848322" cy="192095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013A2CB0-699A-4BDF-AF09-D37E4F856C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0063" y="4990914"/>
                      <a:ext cx="2262510" cy="307777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400" i="1" dirty="0" err="1"/>
                        <a:t>Soundec</a:t>
                      </a:r>
                      <a:r>
                        <a:rPr lang="en-US" altLang="zh-CN" sz="1400" i="1" dirty="0"/>
                        <a:t>  EVB</a:t>
                      </a:r>
                      <a:r>
                        <a:rPr lang="zh-CN" altLang="en-US" sz="1400" i="1" dirty="0"/>
                        <a:t>开发板</a:t>
                      </a:r>
                    </a:p>
                  </p:txBody>
                </p:sp>
              </p:grpSp>
            </p:grpSp>
            <p:pic>
              <p:nvPicPr>
                <p:cNvPr id="67" name="图形 66" descr="挖掘工具">
                  <a:extLst>
                    <a:ext uri="{FF2B5EF4-FFF2-40B4-BE49-F238E27FC236}">
                      <a16:creationId xmlns:a16="http://schemas.microsoft.com/office/drawing/2014/main" id="{4AAFD76B-73DA-4A57-8FBB-2406235BBC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82378" y="3509344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79" name="对话气泡: 圆角矩形 78">
              <a:extLst>
                <a:ext uri="{FF2B5EF4-FFF2-40B4-BE49-F238E27FC236}">
                  <a16:creationId xmlns:a16="http://schemas.microsoft.com/office/drawing/2014/main" id="{48F3861E-A361-4547-8731-B8952BBDAAAA}"/>
                </a:ext>
              </a:extLst>
            </p:cNvPr>
            <p:cNvSpPr/>
            <p:nvPr/>
          </p:nvSpPr>
          <p:spPr>
            <a:xfrm>
              <a:off x="10203218" y="2288568"/>
              <a:ext cx="1320001" cy="1966665"/>
            </a:xfrm>
            <a:prstGeom prst="wedgeRoundRectCallout">
              <a:avLst>
                <a:gd name="adj1" fmla="val -165999"/>
                <a:gd name="adj2" fmla="val 5273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490A9E7C-E4E6-44BB-BBA5-EC27CFD5C243}"/>
                </a:ext>
              </a:extLst>
            </p:cNvPr>
            <p:cNvGrpSpPr/>
            <p:nvPr/>
          </p:nvGrpSpPr>
          <p:grpSpPr>
            <a:xfrm>
              <a:off x="10397150" y="2359819"/>
              <a:ext cx="1229228" cy="1662211"/>
              <a:chOff x="10103922" y="2769518"/>
              <a:chExt cx="1440495" cy="1947894"/>
            </a:xfrm>
          </p:grpSpPr>
          <p:sp>
            <p:nvSpPr>
              <p:cNvPr id="9" name="立方体 8">
                <a:extLst>
                  <a:ext uri="{FF2B5EF4-FFF2-40B4-BE49-F238E27FC236}">
                    <a16:creationId xmlns:a16="http://schemas.microsoft.com/office/drawing/2014/main" id="{A2C4CA37-01A0-435B-BF75-6314F10775BD}"/>
                  </a:ext>
                </a:extLst>
              </p:cNvPr>
              <p:cNvSpPr/>
              <p:nvPr/>
            </p:nvSpPr>
            <p:spPr>
              <a:xfrm rot="762823">
                <a:off x="10103922" y="2968264"/>
                <a:ext cx="1141376" cy="1749148"/>
              </a:xfrm>
              <a:prstGeom prst="cube">
                <a:avLst>
                  <a:gd name="adj" fmla="val 32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SNC8600</a:t>
                </a:r>
                <a:endParaRPr lang="zh-CN" altLang="en-US" sz="1600" b="1" dirty="0"/>
              </a:p>
            </p:txBody>
          </p:sp>
          <p:pic>
            <p:nvPicPr>
              <p:cNvPr id="74" name="图形 73" descr="解除锁定">
                <a:extLst>
                  <a:ext uri="{FF2B5EF4-FFF2-40B4-BE49-F238E27FC236}">
                    <a16:creationId xmlns:a16="http://schemas.microsoft.com/office/drawing/2014/main" id="{77F18C15-3952-4637-B1A4-A2D9F35A3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847219" y="2769518"/>
                <a:ext cx="697198" cy="69719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243373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BFF911-427C-452B-ACAD-BB2B16C044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33570"/>
            <a:ext cx="10515600" cy="1325563"/>
          </a:xfrm>
        </p:spPr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立体声音效处理器</a:t>
            </a: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6CF6B35-EE85-4301-8DD4-8770B08B1CAC}"/>
              </a:ext>
            </a:extLst>
          </p:cNvPr>
          <p:cNvGrpSpPr/>
          <p:nvPr/>
        </p:nvGrpSpPr>
        <p:grpSpPr>
          <a:xfrm>
            <a:off x="1019632" y="2063997"/>
            <a:ext cx="9756359" cy="4324009"/>
            <a:chOff x="910631" y="1833883"/>
            <a:chExt cx="9756359" cy="432400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D4B3B82D-5D48-476D-8D73-CE41F44ED413}"/>
                </a:ext>
              </a:extLst>
            </p:cNvPr>
            <p:cNvGrpSpPr/>
            <p:nvPr/>
          </p:nvGrpSpPr>
          <p:grpSpPr>
            <a:xfrm>
              <a:off x="2924712" y="1948583"/>
              <a:ext cx="5466813" cy="1715803"/>
              <a:chOff x="1715942" y="4209664"/>
              <a:chExt cx="5466813" cy="1715803"/>
            </a:xfrm>
          </p:grpSpPr>
          <p:sp>
            <p:nvSpPr>
              <p:cNvPr id="12" name="立方体 11">
                <a:extLst>
                  <a:ext uri="{FF2B5EF4-FFF2-40B4-BE49-F238E27FC236}">
                    <a16:creationId xmlns:a16="http://schemas.microsoft.com/office/drawing/2014/main" id="{D58090D9-A137-4432-A841-C497F7D24C5A}"/>
                  </a:ext>
                </a:extLst>
              </p:cNvPr>
              <p:cNvSpPr/>
              <p:nvPr/>
            </p:nvSpPr>
            <p:spPr>
              <a:xfrm rot="1145934">
                <a:off x="1843764" y="4209664"/>
                <a:ext cx="872592" cy="1211371"/>
              </a:xfrm>
              <a:prstGeom prst="cube">
                <a:avLst>
                  <a:gd name="adj" fmla="val 4797"/>
                </a:avLst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SOC</a:t>
                </a:r>
                <a:endParaRPr lang="zh-CN" altLang="en-US" dirty="0"/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A798F0C1-2F2E-4D38-89B1-B9E0C8892C7E}"/>
                  </a:ext>
                </a:extLst>
              </p:cNvPr>
              <p:cNvCxnSpPr>
                <a:cxnSpLocks/>
                <a:stCxn id="12" idx="4"/>
              </p:cNvCxnSpPr>
              <p:nvPr/>
            </p:nvCxnSpPr>
            <p:spPr>
              <a:xfrm flipV="1">
                <a:off x="2645938" y="4941423"/>
                <a:ext cx="1669650" cy="22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立方体 16">
                <a:extLst>
                  <a:ext uri="{FF2B5EF4-FFF2-40B4-BE49-F238E27FC236}">
                    <a16:creationId xmlns:a16="http://schemas.microsoft.com/office/drawing/2014/main" id="{1D7F49BE-EF7F-4C53-A0C0-0B15D92FB3C3}"/>
                  </a:ext>
                </a:extLst>
              </p:cNvPr>
              <p:cNvSpPr/>
              <p:nvPr/>
            </p:nvSpPr>
            <p:spPr>
              <a:xfrm rot="762823">
                <a:off x="4427041" y="4333207"/>
                <a:ext cx="699402" cy="1090753"/>
              </a:xfrm>
              <a:prstGeom prst="cube">
                <a:avLst>
                  <a:gd name="adj" fmla="val 32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SNCxxxx</a:t>
                </a:r>
                <a:endParaRPr lang="zh-CN" altLang="en-US" dirty="0"/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A1BEF2D7-80C4-46F2-AC59-137EADA8C3E5}"/>
                  </a:ext>
                </a:extLst>
              </p:cNvPr>
              <p:cNvCxnSpPr>
                <a:cxnSpLocks/>
                <a:stCxn id="17" idx="4"/>
              </p:cNvCxnSpPr>
              <p:nvPr/>
            </p:nvCxnSpPr>
            <p:spPr>
              <a:xfrm>
                <a:off x="5093574" y="4961536"/>
                <a:ext cx="20891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766AD8-C59D-42C4-B5AD-9C1CA4DEEAE5}"/>
                  </a:ext>
                </a:extLst>
              </p:cNvPr>
              <p:cNvSpPr txBox="1"/>
              <p:nvPr/>
            </p:nvSpPr>
            <p:spPr>
              <a:xfrm>
                <a:off x="4645800" y="555613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音效处理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6707E90-DAB8-448C-8AE3-BCD46676C1E1}"/>
                  </a:ext>
                </a:extLst>
              </p:cNvPr>
              <p:cNvSpPr txBox="1"/>
              <p:nvPr/>
            </p:nvSpPr>
            <p:spPr>
              <a:xfrm>
                <a:off x="1715942" y="5422028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主控</a:t>
                </a:r>
                <a:r>
                  <a:rPr lang="en-US" altLang="zh-CN" dirty="0"/>
                  <a:t>IC</a:t>
                </a:r>
                <a:endParaRPr lang="zh-CN" altLang="en-US" dirty="0"/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54CA33F-6540-4336-8A64-12103B8ED669}"/>
                </a:ext>
              </a:extLst>
            </p:cNvPr>
            <p:cNvSpPr txBox="1"/>
            <p:nvPr/>
          </p:nvSpPr>
          <p:spPr>
            <a:xfrm>
              <a:off x="4060951" y="223242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数字音频传输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2F2C823-E829-43AB-AF07-B96639DB11EA}"/>
                </a:ext>
              </a:extLst>
            </p:cNvPr>
            <p:cNvSpPr txBox="1"/>
            <p:nvPr/>
          </p:nvSpPr>
          <p:spPr>
            <a:xfrm>
              <a:off x="5639994" y="360810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增益控制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8EF4628-2324-4597-A99A-90E1F47FCBB3}"/>
                </a:ext>
              </a:extLst>
            </p:cNvPr>
            <p:cNvSpPr txBox="1"/>
            <p:nvPr/>
          </p:nvSpPr>
          <p:spPr>
            <a:xfrm>
              <a:off x="6549340" y="22685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产品应用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8A39D31-0EE4-45CD-A01D-CD58649B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8764" y="3989735"/>
              <a:ext cx="4027873" cy="2168157"/>
            </a:xfrm>
            <a:prstGeom prst="rect">
              <a:avLst/>
            </a:prstGeom>
          </p:spPr>
        </p:pic>
        <p:cxnSp>
          <p:nvCxnSpPr>
            <p:cNvPr id="7" name="连接符: 肘形 6">
              <a:extLst>
                <a:ext uri="{FF2B5EF4-FFF2-40B4-BE49-F238E27FC236}">
                  <a16:creationId xmlns:a16="http://schemas.microsoft.com/office/drawing/2014/main" id="{6B3F451D-4085-496C-9055-45FE6D0019C1}"/>
                </a:ext>
              </a:extLst>
            </p:cNvPr>
            <p:cNvCxnSpPr>
              <a:stCxn id="5" idx="0"/>
              <a:endCxn id="17" idx="3"/>
            </p:cNvCxnSpPr>
            <p:nvPr/>
          </p:nvCxnSpPr>
          <p:spPr>
            <a:xfrm rot="5400000" flipH="1" flipV="1">
              <a:off x="5382290" y="3517456"/>
              <a:ext cx="842690" cy="10186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C643F6-B3C7-49CB-8925-2412A8F4C61E}"/>
                </a:ext>
              </a:extLst>
            </p:cNvPr>
            <p:cNvSpPr txBox="1"/>
            <p:nvPr/>
          </p:nvSpPr>
          <p:spPr>
            <a:xfrm>
              <a:off x="1372296" y="4004058"/>
              <a:ext cx="139814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dirty="0"/>
                <a:t>EQ</a:t>
              </a:r>
              <a:r>
                <a:rPr lang="zh-CN" altLang="en-US" dirty="0"/>
                <a:t>曲线调制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8AC357E-2B85-4C41-9AA5-2AE1B91AB89A}"/>
                </a:ext>
              </a:extLst>
            </p:cNvPr>
            <p:cNvSpPr txBox="1"/>
            <p:nvPr/>
          </p:nvSpPr>
          <p:spPr>
            <a:xfrm>
              <a:off x="910631" y="4454271"/>
              <a:ext cx="1859805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/>
                <a:t>预置</a:t>
              </a:r>
              <a:r>
                <a:rPr lang="en-US" altLang="zh-CN" dirty="0"/>
                <a:t>EQ</a:t>
              </a:r>
              <a:r>
                <a:rPr lang="zh-CN" altLang="en-US" dirty="0"/>
                <a:t>模式选择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A9A5411-F2D4-4235-8DA7-6DE29F34F494}"/>
                </a:ext>
              </a:extLst>
            </p:cNvPr>
            <p:cNvSpPr txBox="1"/>
            <p:nvPr/>
          </p:nvSpPr>
          <p:spPr>
            <a:xfrm>
              <a:off x="1662440" y="4874051"/>
              <a:ext cx="110799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/>
                <a:t>增益调整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4E26B8E-CEAD-4063-9F7A-3CB25994FC70}"/>
                </a:ext>
              </a:extLst>
            </p:cNvPr>
            <p:cNvSpPr txBox="1"/>
            <p:nvPr/>
          </p:nvSpPr>
          <p:spPr>
            <a:xfrm>
              <a:off x="1372296" y="5314486"/>
              <a:ext cx="139814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/>
                <a:t>动态</a:t>
              </a:r>
              <a:r>
                <a:rPr lang="en-US" altLang="zh-CN" dirty="0"/>
                <a:t>EQ</a:t>
              </a:r>
              <a:r>
                <a:rPr lang="zh-CN" altLang="en-US" dirty="0"/>
                <a:t>补偿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1FC215-0C6F-419E-9161-0AC4BC225EF7}"/>
                </a:ext>
              </a:extLst>
            </p:cNvPr>
            <p:cNvSpPr txBox="1"/>
            <p:nvPr/>
          </p:nvSpPr>
          <p:spPr>
            <a:xfrm>
              <a:off x="1200776" y="5763414"/>
              <a:ext cx="1569660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dirty="0"/>
                <a:t>自动增益设置</a:t>
              </a:r>
            </a:p>
          </p:txBody>
        </p:sp>
        <p:cxnSp>
          <p:nvCxnSpPr>
            <p:cNvPr id="4" name="连接符: 肘形 3">
              <a:extLst>
                <a:ext uri="{FF2B5EF4-FFF2-40B4-BE49-F238E27FC236}">
                  <a16:creationId xmlns:a16="http://schemas.microsoft.com/office/drawing/2014/main" id="{E0959D58-4CAA-4D8A-A413-E693B121C4A9}"/>
                </a:ext>
              </a:extLst>
            </p:cNvPr>
            <p:cNvCxnSpPr>
              <a:cxnSpLocks/>
              <a:stCxn id="15" idx="3"/>
              <a:endCxn id="5" idx="1"/>
            </p:cNvCxnSpPr>
            <p:nvPr/>
          </p:nvCxnSpPr>
          <p:spPr>
            <a:xfrm>
              <a:off x="2770436" y="4188724"/>
              <a:ext cx="968328" cy="88509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4A880B2D-D5EF-4D26-A835-79E492CAD283}"/>
                </a:ext>
              </a:extLst>
            </p:cNvPr>
            <p:cNvCxnSpPr>
              <a:cxnSpLocks/>
              <a:stCxn id="16" idx="3"/>
              <a:endCxn id="5" idx="1"/>
            </p:cNvCxnSpPr>
            <p:nvPr/>
          </p:nvCxnSpPr>
          <p:spPr>
            <a:xfrm>
              <a:off x="2770436" y="4638937"/>
              <a:ext cx="968328" cy="4348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841F334C-9E57-45C3-9349-A3751B277CA3}"/>
                </a:ext>
              </a:extLst>
            </p:cNvPr>
            <p:cNvCxnSpPr>
              <a:cxnSpLocks/>
              <a:stCxn id="19" idx="3"/>
              <a:endCxn id="5" idx="1"/>
            </p:cNvCxnSpPr>
            <p:nvPr/>
          </p:nvCxnSpPr>
          <p:spPr>
            <a:xfrm>
              <a:off x="2770436" y="5058717"/>
              <a:ext cx="968328" cy="1509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645145AC-BFA0-4C3E-B155-739ABC8369CD}"/>
                </a:ext>
              </a:extLst>
            </p:cNvPr>
            <p:cNvCxnSpPr>
              <a:cxnSpLocks/>
              <a:stCxn id="22" idx="3"/>
              <a:endCxn id="5" idx="1"/>
            </p:cNvCxnSpPr>
            <p:nvPr/>
          </p:nvCxnSpPr>
          <p:spPr>
            <a:xfrm flipV="1">
              <a:off x="2770436" y="5073814"/>
              <a:ext cx="968328" cy="42533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连接符: 肘形 28">
              <a:extLst>
                <a:ext uri="{FF2B5EF4-FFF2-40B4-BE49-F238E27FC236}">
                  <a16:creationId xmlns:a16="http://schemas.microsoft.com/office/drawing/2014/main" id="{ADAE2851-BF3D-4CAD-9AD7-EF9FF61D0EF3}"/>
                </a:ext>
              </a:extLst>
            </p:cNvPr>
            <p:cNvCxnSpPr>
              <a:cxnSpLocks/>
              <a:stCxn id="23" idx="3"/>
              <a:endCxn id="5" idx="1"/>
            </p:cNvCxnSpPr>
            <p:nvPr/>
          </p:nvCxnSpPr>
          <p:spPr>
            <a:xfrm flipV="1">
              <a:off x="2770436" y="5073814"/>
              <a:ext cx="968328" cy="87426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669D9C4-A40B-4781-8463-FBD4042F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7886" y="1858300"/>
              <a:ext cx="1773541" cy="1189787"/>
            </a:xfrm>
            <a:prstGeom prst="rect">
              <a:avLst/>
            </a:prstGeom>
          </p:spPr>
        </p:pic>
        <p:sp>
          <p:nvSpPr>
            <p:cNvPr id="36" name="左中括号 35">
              <a:extLst>
                <a:ext uri="{FF2B5EF4-FFF2-40B4-BE49-F238E27FC236}">
                  <a16:creationId xmlns:a16="http://schemas.microsoft.com/office/drawing/2014/main" id="{E50E5D2A-0244-40DD-92BC-0CDA4EC897D0}"/>
                </a:ext>
              </a:extLst>
            </p:cNvPr>
            <p:cNvSpPr/>
            <p:nvPr/>
          </p:nvSpPr>
          <p:spPr>
            <a:xfrm>
              <a:off x="8469937" y="2417091"/>
              <a:ext cx="406525" cy="2964534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78C9DD8-893A-44F2-98C1-B923BCF44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0279" y="3171593"/>
              <a:ext cx="1348754" cy="119726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5D50CCF-2BCB-4E3B-8492-2C5F0001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7886" y="4440229"/>
              <a:ext cx="1989104" cy="1219771"/>
            </a:xfrm>
            <a:prstGeom prst="rect">
              <a:avLst/>
            </a:prstGeom>
          </p:spPr>
        </p:pic>
        <p:pic>
          <p:nvPicPr>
            <p:cNvPr id="66" name="图形 65" descr="锁定">
              <a:extLst>
                <a:ext uri="{FF2B5EF4-FFF2-40B4-BE49-F238E27FC236}">
                  <a16:creationId xmlns:a16="http://schemas.microsoft.com/office/drawing/2014/main" id="{682BB994-ABA1-477D-869C-B45E495F4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4248" y="1833883"/>
              <a:ext cx="590550" cy="5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46715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4C500-0CFD-407C-96CD-12C7F190E9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1582"/>
            <a:ext cx="10515600" cy="1325563"/>
          </a:xfrm>
        </p:spPr>
        <p:txBody>
          <a:bodyPr/>
          <a:lstStyle/>
          <a:p>
            <a:r>
              <a:rPr lang="en-US" altLang="zh-CN" dirty="0"/>
              <a:t>DSP</a:t>
            </a:r>
            <a:r>
              <a:rPr lang="zh-CN" altLang="en-US" dirty="0"/>
              <a:t>立体声音效处理器</a:t>
            </a:r>
            <a:r>
              <a:rPr lang="en-US" altLang="zh-CN" dirty="0"/>
              <a:t>——</a:t>
            </a:r>
            <a:r>
              <a:rPr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0C504-20B8-4894-A201-6001DB892A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03488" y="1761979"/>
            <a:ext cx="5073650" cy="266223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/>
              <a:t>芯片自带专用音效设置代码</a:t>
            </a:r>
            <a:endParaRPr lang="en-US" altLang="zh-CN" sz="1800" dirty="0"/>
          </a:p>
          <a:p>
            <a:pPr lvl="1"/>
            <a:r>
              <a:rPr lang="zh-CN" altLang="en-US" sz="1600" dirty="0"/>
              <a:t>代码加密，不提供二次开发，可通过工具设置必要参数，调整音效</a:t>
            </a:r>
            <a:endParaRPr lang="en-US" altLang="zh-CN" sz="1600" dirty="0"/>
          </a:p>
          <a:p>
            <a:r>
              <a:rPr lang="en-US" altLang="zh-CN" sz="1800" dirty="0"/>
              <a:t>DSP </a:t>
            </a:r>
            <a:r>
              <a:rPr lang="zh-CN" altLang="en-US" sz="1800" dirty="0"/>
              <a:t>音效调试工具</a:t>
            </a:r>
            <a:endParaRPr lang="en-US" altLang="zh-CN" sz="1800" dirty="0"/>
          </a:p>
          <a:p>
            <a:pPr lvl="1"/>
            <a:r>
              <a:rPr lang="zh-CN" altLang="en-US" sz="1400" dirty="0"/>
              <a:t>开放工具，用于设置</a:t>
            </a:r>
            <a:r>
              <a:rPr lang="en-US" altLang="zh-CN" sz="1400" dirty="0" err="1"/>
              <a:t>SNCxxxx</a:t>
            </a:r>
            <a:r>
              <a:rPr lang="zh-CN" altLang="en-US" sz="1400" dirty="0"/>
              <a:t>的音效参数</a:t>
            </a:r>
            <a:endParaRPr lang="en-US" altLang="zh-CN" sz="1400" dirty="0"/>
          </a:p>
          <a:p>
            <a:r>
              <a:rPr lang="en-US" altLang="zh-CN" sz="1800" dirty="0"/>
              <a:t>DFU </a:t>
            </a:r>
            <a:r>
              <a:rPr lang="zh-CN" altLang="en-US" sz="1800" dirty="0"/>
              <a:t>升级工具</a:t>
            </a:r>
            <a:endParaRPr lang="en-US" altLang="zh-CN" sz="1800" dirty="0"/>
          </a:p>
          <a:p>
            <a:pPr lvl="1"/>
            <a:r>
              <a:rPr lang="zh-CN" altLang="en-US" sz="1600" dirty="0"/>
              <a:t>不支持二次开发，不支持代码升级，不需要提供升级工具</a:t>
            </a:r>
            <a:endParaRPr lang="en-US" altLang="zh-CN" sz="1600" dirty="0"/>
          </a:p>
          <a:p>
            <a:r>
              <a:rPr lang="en-US" altLang="zh-CN" sz="1800" dirty="0"/>
              <a:t>JTAG </a:t>
            </a:r>
            <a:r>
              <a:rPr lang="zh-CN" altLang="en-US" sz="1800" dirty="0"/>
              <a:t>调试接口</a:t>
            </a:r>
            <a:endParaRPr lang="en-US" altLang="zh-CN" sz="1800" dirty="0"/>
          </a:p>
          <a:p>
            <a:pPr lvl="1"/>
            <a:r>
              <a:rPr lang="en-US" altLang="zh-CN" sz="1600" dirty="0"/>
              <a:t>JTAG</a:t>
            </a:r>
            <a:r>
              <a:rPr lang="zh-CN" altLang="en-US" sz="1600" dirty="0"/>
              <a:t>接口封闭，外界无法读取代码内容</a:t>
            </a:r>
            <a:endParaRPr lang="en-US" altLang="zh-CN" sz="16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CF9173A-AFAC-4BC5-B278-8A40B4690048}"/>
              </a:ext>
            </a:extLst>
          </p:cNvPr>
          <p:cNvGrpSpPr/>
          <p:nvPr/>
        </p:nvGrpSpPr>
        <p:grpSpPr>
          <a:xfrm>
            <a:off x="1667104" y="1936679"/>
            <a:ext cx="9602422" cy="4572731"/>
            <a:chOff x="1667104" y="1936679"/>
            <a:chExt cx="9602422" cy="4572731"/>
          </a:xfrm>
        </p:grpSpPr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4FE3E985-FF52-43BD-910F-CD9E612D5B94}"/>
                </a:ext>
              </a:extLst>
            </p:cNvPr>
            <p:cNvCxnSpPr>
              <a:cxnSpLocks/>
              <a:stCxn id="13" idx="3"/>
              <a:endCxn id="5" idx="3"/>
            </p:cNvCxnSpPr>
            <p:nvPr/>
          </p:nvCxnSpPr>
          <p:spPr>
            <a:xfrm flipH="1">
              <a:off x="7640693" y="5295363"/>
              <a:ext cx="2175368" cy="425483"/>
            </a:xfrm>
            <a:prstGeom prst="bentConnector4">
              <a:avLst>
                <a:gd name="adj1" fmla="val -10509"/>
                <a:gd name="adj2" fmla="val 162886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6F77BB3-AE3E-4E42-9849-3E1A74A0371F}"/>
                </a:ext>
              </a:extLst>
            </p:cNvPr>
            <p:cNvGrpSpPr/>
            <p:nvPr/>
          </p:nvGrpSpPr>
          <p:grpSpPr>
            <a:xfrm>
              <a:off x="7697083" y="1936679"/>
              <a:ext cx="3572443" cy="1475316"/>
              <a:chOff x="8068793" y="1449696"/>
              <a:chExt cx="3770665" cy="1557176"/>
            </a:xfrm>
          </p:grpSpPr>
          <p:sp>
            <p:nvSpPr>
              <p:cNvPr id="16" name="立方体 15">
                <a:extLst>
                  <a:ext uri="{FF2B5EF4-FFF2-40B4-BE49-F238E27FC236}">
                    <a16:creationId xmlns:a16="http://schemas.microsoft.com/office/drawing/2014/main" id="{A6AE528E-7183-4F34-ADBA-1DE129E29AE1}"/>
                  </a:ext>
                </a:extLst>
              </p:cNvPr>
              <p:cNvSpPr/>
              <p:nvPr/>
            </p:nvSpPr>
            <p:spPr>
              <a:xfrm rot="1145934">
                <a:off x="8068793" y="1449696"/>
                <a:ext cx="1121687" cy="1557176"/>
              </a:xfrm>
              <a:prstGeom prst="cube">
                <a:avLst>
                  <a:gd name="adj" fmla="val 4797"/>
                </a:avLst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SOC</a:t>
                </a:r>
                <a:endParaRPr lang="zh-CN" altLang="en-US" dirty="0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EC6F6E8-8326-43DD-B204-D0F4998D5481}"/>
                  </a:ext>
                </a:extLst>
              </p:cNvPr>
              <p:cNvSpPr txBox="1"/>
              <p:nvPr/>
            </p:nvSpPr>
            <p:spPr>
              <a:xfrm>
                <a:off x="10000410" y="1811403"/>
                <a:ext cx="11079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/>
                  <a:t>音效设置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D8B223F-D357-4849-8616-28D37E8A98FC}"/>
                  </a:ext>
                </a:extLst>
              </p:cNvPr>
              <p:cNvSpPr txBox="1"/>
              <p:nvPr/>
            </p:nvSpPr>
            <p:spPr>
              <a:xfrm>
                <a:off x="10000410" y="2342857"/>
                <a:ext cx="1107996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dirty="0"/>
                  <a:t>增益调整</a:t>
                </a:r>
              </a:p>
            </p:txBody>
          </p:sp>
          <p:sp>
            <p:nvSpPr>
              <p:cNvPr id="49" name="箭头: 右 48">
                <a:extLst>
                  <a:ext uri="{FF2B5EF4-FFF2-40B4-BE49-F238E27FC236}">
                    <a16:creationId xmlns:a16="http://schemas.microsoft.com/office/drawing/2014/main" id="{2298ED20-5CF4-48CC-B5EE-D9988AC213DB}"/>
                  </a:ext>
                </a:extLst>
              </p:cNvPr>
              <p:cNvSpPr/>
              <p:nvPr/>
            </p:nvSpPr>
            <p:spPr>
              <a:xfrm>
                <a:off x="9210740" y="2132872"/>
                <a:ext cx="714577" cy="2473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5" name="图形 54" descr="音量">
                <a:extLst>
                  <a:ext uri="{FF2B5EF4-FFF2-40B4-BE49-F238E27FC236}">
                    <a16:creationId xmlns:a16="http://schemas.microsoft.com/office/drawing/2014/main" id="{A3B6B7B6-6D64-4237-85E8-8EC6CBD4A2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117894" y="1741527"/>
                <a:ext cx="721564" cy="1021676"/>
              </a:xfrm>
              <a:prstGeom prst="rect">
                <a:avLst/>
              </a:prstGeom>
            </p:spPr>
          </p:pic>
        </p:grpSp>
        <p:sp>
          <p:nvSpPr>
            <p:cNvPr id="24" name="箭头: 右 23">
              <a:extLst>
                <a:ext uri="{FF2B5EF4-FFF2-40B4-BE49-F238E27FC236}">
                  <a16:creationId xmlns:a16="http://schemas.microsoft.com/office/drawing/2014/main" id="{3B570F86-DB23-4C3C-800E-6184685BDDA9}"/>
                </a:ext>
              </a:extLst>
            </p:cNvPr>
            <p:cNvSpPr/>
            <p:nvPr/>
          </p:nvSpPr>
          <p:spPr>
            <a:xfrm rot="16200000">
              <a:off x="7495639" y="4038130"/>
              <a:ext cx="1420035" cy="11169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BD84F40-862C-4852-9ACE-50263C7027CD}"/>
                </a:ext>
              </a:extLst>
            </p:cNvPr>
            <p:cNvGrpSpPr/>
            <p:nvPr/>
          </p:nvGrpSpPr>
          <p:grpSpPr>
            <a:xfrm>
              <a:off x="1667104" y="4398293"/>
              <a:ext cx="8148957" cy="2111117"/>
              <a:chOff x="1618949" y="4116744"/>
              <a:chExt cx="8601113" cy="222825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C70E8F19-188E-4990-9056-5E6051B11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4145" y="4176842"/>
                <a:ext cx="4027873" cy="2168157"/>
              </a:xfrm>
              <a:prstGeom prst="rect">
                <a:avLst/>
              </a:prstGeom>
            </p:spPr>
          </p:pic>
          <p:sp>
            <p:nvSpPr>
              <p:cNvPr id="5" name="立方体 4">
                <a:extLst>
                  <a:ext uri="{FF2B5EF4-FFF2-40B4-BE49-F238E27FC236}">
                    <a16:creationId xmlns:a16="http://schemas.microsoft.com/office/drawing/2014/main" id="{5AB81A07-5A4E-48EE-A886-75D926095FB5}"/>
                  </a:ext>
                </a:extLst>
              </p:cNvPr>
              <p:cNvSpPr/>
              <p:nvPr/>
            </p:nvSpPr>
            <p:spPr>
              <a:xfrm rot="762823">
                <a:off x="7705233" y="4437762"/>
                <a:ext cx="699402" cy="1090753"/>
              </a:xfrm>
              <a:prstGeom prst="cube">
                <a:avLst>
                  <a:gd name="adj" fmla="val 32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SNCxxxx</a:t>
                </a:r>
                <a:endParaRPr lang="zh-CN" altLang="en-US" dirty="0"/>
              </a:p>
            </p:txBody>
          </p:sp>
          <p:cxnSp>
            <p:nvCxnSpPr>
              <p:cNvPr id="7" name="连接符: 肘形 6">
                <a:extLst>
                  <a:ext uri="{FF2B5EF4-FFF2-40B4-BE49-F238E27FC236}">
                    <a16:creationId xmlns:a16="http://schemas.microsoft.com/office/drawing/2014/main" id="{744B5400-F57D-4F03-87C1-1D8D484D822F}"/>
                  </a:ext>
                </a:extLst>
              </p:cNvPr>
              <p:cNvCxnSpPr>
                <a:cxnSpLocks/>
                <a:stCxn id="4" idx="3"/>
                <a:endCxn id="5" idx="2"/>
              </p:cNvCxnSpPr>
              <p:nvPr/>
            </p:nvCxnSpPr>
            <p:spPr>
              <a:xfrm flipV="1">
                <a:off x="5772018" y="4917093"/>
                <a:ext cx="1939326" cy="343828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图形 26" descr="锁定">
                <a:extLst>
                  <a:ext uri="{FF2B5EF4-FFF2-40B4-BE49-F238E27FC236}">
                    <a16:creationId xmlns:a16="http://schemas.microsoft.com/office/drawing/2014/main" id="{DE3AFBFD-AAF8-4E7E-AE42-7737E42D3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088869" y="4190639"/>
                <a:ext cx="590550" cy="590550"/>
              </a:xfrm>
              <a:prstGeom prst="rect">
                <a:avLst/>
              </a:prstGeom>
            </p:spPr>
          </p:pic>
          <p:sp>
            <p:nvSpPr>
              <p:cNvPr id="31" name="箭头: 右 30">
                <a:extLst>
                  <a:ext uri="{FF2B5EF4-FFF2-40B4-BE49-F238E27FC236}">
                    <a16:creationId xmlns:a16="http://schemas.microsoft.com/office/drawing/2014/main" id="{180DA3C0-EA55-47F6-94FB-36C0A40D9C11}"/>
                  </a:ext>
                </a:extLst>
              </p:cNvPr>
              <p:cNvSpPr/>
              <p:nvPr/>
            </p:nvSpPr>
            <p:spPr>
              <a:xfrm>
                <a:off x="8337754" y="4909060"/>
                <a:ext cx="1177457" cy="24732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流程图: 文档 12">
                <a:extLst>
                  <a:ext uri="{FF2B5EF4-FFF2-40B4-BE49-F238E27FC236}">
                    <a16:creationId xmlns:a16="http://schemas.microsoft.com/office/drawing/2014/main" id="{1A6DFA79-0E8B-4B96-8678-310BA5A7CB23}"/>
                  </a:ext>
                </a:extLst>
              </p:cNvPr>
              <p:cNvSpPr/>
              <p:nvPr/>
            </p:nvSpPr>
            <p:spPr>
              <a:xfrm>
                <a:off x="9515212" y="4573366"/>
                <a:ext cx="704850" cy="980445"/>
              </a:xfrm>
              <a:prstGeom prst="flowChartDocumen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配置文件</a:t>
                </a:r>
                <a:r>
                  <a:rPr lang="en-US" altLang="zh-CN" sz="1600" dirty="0"/>
                  <a:t>/</a:t>
                </a:r>
                <a:r>
                  <a:rPr lang="zh-CN" altLang="en-US" sz="1600" dirty="0"/>
                  <a:t>代码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908D489-3EB8-4BC3-8CD1-8795FE6C5085}"/>
                  </a:ext>
                </a:extLst>
              </p:cNvPr>
              <p:cNvSpPr txBox="1"/>
              <p:nvPr/>
            </p:nvSpPr>
            <p:spPr>
              <a:xfrm>
                <a:off x="5943183" y="4924326"/>
                <a:ext cx="1940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I2C/UART/HID</a:t>
                </a:r>
                <a:endParaRPr lang="zh-CN" altLang="en-US" dirty="0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C11F9FF-46DE-4690-99C0-DDFF15D5B7F0}"/>
                  </a:ext>
                </a:extLst>
              </p:cNvPr>
              <p:cNvSpPr txBox="1"/>
              <p:nvPr/>
            </p:nvSpPr>
            <p:spPr>
              <a:xfrm>
                <a:off x="8522355" y="4629716"/>
                <a:ext cx="695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生成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CDACC667-1D2C-44C7-97F5-6EA28F0FB17D}"/>
                  </a:ext>
                </a:extLst>
              </p:cNvPr>
              <p:cNvSpPr txBox="1"/>
              <p:nvPr/>
            </p:nvSpPr>
            <p:spPr>
              <a:xfrm>
                <a:off x="1618949" y="4116744"/>
                <a:ext cx="3075676" cy="36917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 err="1"/>
                  <a:t>Soundec</a:t>
                </a:r>
                <a:r>
                  <a:rPr lang="en-US" altLang="zh-CN" i="1" dirty="0"/>
                  <a:t> DSP </a:t>
                </a:r>
                <a:r>
                  <a:rPr lang="zh-CN" altLang="en-US" i="1" dirty="0"/>
                  <a:t>音效调试工具</a:t>
                </a: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7DEA166-25E4-4902-A16C-2F8BAED6923C}"/>
                </a:ext>
              </a:extLst>
            </p:cNvPr>
            <p:cNvSpPr txBox="1"/>
            <p:nvPr/>
          </p:nvSpPr>
          <p:spPr>
            <a:xfrm>
              <a:off x="8195443" y="3876228"/>
              <a:ext cx="117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I2C/UART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7855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oundec_White.png" descr="Soundec_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34" y="105636"/>
            <a:ext cx="519594" cy="50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了解更多SOUNDEC技术"/>
          <p:cNvSpPr txBox="1"/>
          <p:nvPr/>
        </p:nvSpPr>
        <p:spPr>
          <a:xfrm>
            <a:off x="4081516" y="2885105"/>
            <a:ext cx="4028968" cy="1087798"/>
          </a:xfrm>
          <a:prstGeom prst="rect">
            <a:avLst/>
          </a:prstGeom>
          <a:ln w="254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b="0">
                <a:solidFill>
                  <a:srgbClr val="5E5E5E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 defTabSz="410766" hangingPunct="0">
              <a:defRPr/>
            </a:pPr>
            <a:r>
              <a:rPr lang="zh-CN" altLang="en-US" sz="6600" kern="0" dirty="0"/>
              <a:t>谢 谢！</a:t>
            </a:r>
            <a:endParaRPr sz="6600" kern="0" dirty="0"/>
          </a:p>
        </p:txBody>
      </p:sp>
    </p:spTree>
    <p:extLst>
      <p:ext uri="{BB962C8B-B14F-4D97-AF65-F5344CB8AC3E}">
        <p14:creationId xmlns:p14="http://schemas.microsoft.com/office/powerpoint/2010/main" val="19616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BE225-FEB6-4253-B7F4-5593FBAFF2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53076"/>
            <a:ext cx="10515600" cy="1325563"/>
          </a:xfrm>
        </p:spPr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0C369C-D415-4317-A2A0-219C2A4A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04" y="2175530"/>
            <a:ext cx="5422235" cy="418572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00CFBAB-1F28-4F68-A327-9390E3F4C02E}"/>
              </a:ext>
            </a:extLst>
          </p:cNvPr>
          <p:cNvSpPr txBox="1"/>
          <p:nvPr/>
        </p:nvSpPr>
        <p:spPr>
          <a:xfrm>
            <a:off x="6839506" y="2878259"/>
            <a:ext cx="34561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i="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Codec SoC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Helvetica Neue"/>
                <a:ea typeface="Helvetica Neue"/>
                <a:cs typeface="Helvetica Neue"/>
                <a:sym typeface="Helvetica Neue"/>
              </a:rPr>
              <a:t>封装尺寸</a:t>
            </a:r>
            <a:endParaRPr lang="en-US" altLang="zh-CN" sz="2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i="0" u="none" strike="noStrike" cap="none" spc="0" normalizeH="0" baseline="0" dirty="0">
              <a:ln>
                <a:noFill/>
              </a:ln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BGA80: </a:t>
            </a:r>
            <a:r>
              <a:rPr lang="en-US" altLang="zh-CN" sz="2000" dirty="0">
                <a:latin typeface="Helvetica Neue"/>
              </a:rPr>
              <a:t>6.2 x </a:t>
            </a:r>
            <a:r>
              <a:rPr kumimoji="0" lang="en-US" altLang="zh-CN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4.5 </a:t>
            </a:r>
            <a:r>
              <a:rPr lang="en-US" altLang="zh-CN" sz="2000" dirty="0">
                <a:latin typeface="Helvetica Neue"/>
              </a:rPr>
              <a:t>/1.08 mm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latin typeface="Helvetica Neue"/>
              </a:rPr>
              <a:t>    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BGA63: </a:t>
            </a:r>
            <a:r>
              <a:rPr lang="en-US" altLang="zh-CN" sz="2000" dirty="0">
                <a:latin typeface="Helvetica Neue"/>
              </a:rPr>
              <a:t>5.0 x </a:t>
            </a:r>
            <a:r>
              <a:rPr kumimoji="0" lang="en-US" altLang="zh-CN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3.5 /</a:t>
            </a:r>
            <a:r>
              <a:rPr kumimoji="0" lang="zh-CN" altLang="en-US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2000" u="none" strike="noStrike" cap="none" spc="0" normalizeH="0" baseline="0" dirty="0">
                <a:ln>
                  <a:noFill/>
                </a:ln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1.12</a:t>
            </a:r>
            <a:r>
              <a:rPr lang="en-US" altLang="zh-CN" sz="2000" dirty="0">
                <a:latin typeface="Helvetica Neue"/>
              </a:rPr>
              <a:t>mm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76121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8E90C-F046-4B34-88C5-F1663F05FB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435184" y="2297155"/>
            <a:ext cx="9144000" cy="2387600"/>
          </a:xfrm>
        </p:spPr>
        <p:txBody>
          <a:bodyPr/>
          <a:lstStyle/>
          <a:p>
            <a:pPr algn="ctr"/>
            <a:r>
              <a:rPr lang="zh-CN" altLang="en-US" b="1" dirty="0"/>
              <a:t>性能参数介绍</a:t>
            </a:r>
          </a:p>
        </p:txBody>
      </p:sp>
    </p:spTree>
    <p:extLst>
      <p:ext uri="{BB962C8B-B14F-4D97-AF65-F5344CB8AC3E}">
        <p14:creationId xmlns:p14="http://schemas.microsoft.com/office/powerpoint/2010/main" val="31187735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7CD86-C931-4617-88A7-91FC9C8FCA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44000"/>
            <a:ext cx="10515600" cy="1325563"/>
          </a:xfrm>
        </p:spPr>
        <p:txBody>
          <a:bodyPr/>
          <a:lstStyle/>
          <a:p>
            <a:r>
              <a:rPr lang="zh-CN" altLang="en-US" dirty="0"/>
              <a:t>性能参数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FD42152-F259-4AE7-8DAE-B77A7BEE3306}"/>
              </a:ext>
            </a:extLst>
          </p:cNvPr>
          <p:cNvGraphicFramePr>
            <a:graphicFrameLocks noGrp="1"/>
          </p:cNvGraphicFramePr>
          <p:nvPr/>
        </p:nvGraphicFramePr>
        <p:xfrm>
          <a:off x="1107833" y="2004645"/>
          <a:ext cx="4888522" cy="41093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07894">
                  <a:extLst>
                    <a:ext uri="{9D8B030D-6E8A-4147-A177-3AD203B41FA5}">
                      <a16:colId xmlns:a16="http://schemas.microsoft.com/office/drawing/2014/main" val="3160808517"/>
                    </a:ext>
                  </a:extLst>
                </a:gridCol>
                <a:gridCol w="1640314">
                  <a:extLst>
                    <a:ext uri="{9D8B030D-6E8A-4147-A177-3AD203B41FA5}">
                      <a16:colId xmlns:a16="http://schemas.microsoft.com/office/drawing/2014/main" val="3183357189"/>
                    </a:ext>
                  </a:extLst>
                </a:gridCol>
                <a:gridCol w="1640314">
                  <a:extLst>
                    <a:ext uri="{9D8B030D-6E8A-4147-A177-3AD203B41FA5}">
                      <a16:colId xmlns:a16="http://schemas.microsoft.com/office/drawing/2014/main" val="49112165"/>
                    </a:ext>
                  </a:extLst>
                </a:gridCol>
              </a:tblGrid>
              <a:tr h="26511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200" b="1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378742"/>
                  </a:ext>
                </a:extLst>
              </a:tr>
              <a:tr h="317257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4713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000" b="1" i="0" u="none" strike="noStrike" dirty="0" err="1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66862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70786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000" b="1" i="0" u="none" strike="noStrike" dirty="0" err="1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0649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083888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65044"/>
                  </a:ext>
                </a:extLst>
              </a:tr>
              <a:tr h="268118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42882"/>
                  </a:ext>
                </a:extLst>
              </a:tr>
              <a:tr h="268118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006872"/>
                  </a:ext>
                </a:extLst>
              </a:tr>
              <a:tr h="268118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174591"/>
                  </a:ext>
                </a:extLst>
              </a:tr>
              <a:tr h="268118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692762"/>
                  </a:ext>
                </a:extLst>
              </a:tr>
              <a:tr h="268118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810292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03817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Codec 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kern="1200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24bit/192K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24424"/>
                  </a:ext>
                </a:extLst>
              </a:tr>
              <a:tr h="28269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2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8870360-5720-4D22-B6AC-12FA638FA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115879"/>
              </p:ext>
            </p:extLst>
          </p:nvPr>
        </p:nvGraphicFramePr>
        <p:xfrm>
          <a:off x="5996355" y="2004645"/>
          <a:ext cx="4906108" cy="410354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63317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2242791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2651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200" b="1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31725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268118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                         </a:t>
                      </a: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 input Path(24bit,48KHz)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268118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                     DAC output Path(32Ω,24bit,48KHz)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26811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0375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545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40680-2BD7-479C-B750-6B2BAED16A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31572"/>
            <a:ext cx="10515600" cy="1325563"/>
          </a:xfrm>
        </p:spPr>
        <p:txBody>
          <a:bodyPr/>
          <a:lstStyle/>
          <a:p>
            <a:r>
              <a:rPr lang="en-US" altLang="zh-CN" dirty="0"/>
              <a:t>DAC </a:t>
            </a:r>
            <a:r>
              <a:rPr lang="zh-CN" altLang="en-US" dirty="0"/>
              <a:t>频响曲线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8697C0-D9F3-421D-BD64-D74C8658E502}"/>
              </a:ext>
            </a:extLst>
          </p:cNvPr>
          <p:cNvSpPr txBox="1"/>
          <p:nvPr/>
        </p:nvSpPr>
        <p:spPr>
          <a:xfrm>
            <a:off x="838200" y="1742153"/>
            <a:ext cx="39727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测试条件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  <a:p>
            <a:pPr marL="571500" indent="-571500" algn="l" defTabSz="1828800" hangingPunct="1">
              <a:buFontTx/>
              <a:buChar char="-"/>
            </a:pPr>
            <a:r>
              <a:rPr lang="zh-CN" alt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输入单信号采样率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48Ksps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 </a:t>
            </a:r>
            <a:r>
              <a:rPr lang="zh-CN" alt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模拟增益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+0dB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 </a:t>
            </a:r>
            <a:r>
              <a:rPr lang="zh-CN" alt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数字增益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0dB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zh-CN" altLang="en-US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负载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600</a:t>
            </a:r>
            <a:r>
              <a:rPr lang="en-US" altLang="zh-CN" sz="1600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 and 32</a:t>
            </a:r>
            <a:endParaRPr lang="en-US" altLang="zh-CN" sz="1600" dirty="0"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2AB5E3-9569-414C-9045-16289567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55721"/>
            <a:ext cx="5166627" cy="25240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6A4BF9-C5D8-4036-B55A-C3ED3DF7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546" y="1129083"/>
            <a:ext cx="5163670" cy="25240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9471D4-20E4-4A81-BC75-DB6041EF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546" y="3855721"/>
            <a:ext cx="5163669" cy="25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07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702D63-F22C-47DA-9E35-C7287388B7BE}"/>
              </a:ext>
            </a:extLst>
          </p:cNvPr>
          <p:cNvSpPr txBox="1"/>
          <p:nvPr/>
        </p:nvSpPr>
        <p:spPr>
          <a:xfrm>
            <a:off x="1357681" y="2383636"/>
            <a:ext cx="3244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1KHz 0dB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 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测试样品数量：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Pcs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9DB9F20-CB43-4B0F-8199-3BD6BAAD304D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737DFDBD-2376-4F86-8AD0-F95CE95FCB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58" y="1933222"/>
            <a:ext cx="6232525" cy="348615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1100CE78-24F8-4359-BCE5-55B5B462D1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2407"/>
            <a:ext cx="10515600" cy="1325563"/>
          </a:xfrm>
        </p:spPr>
        <p:txBody>
          <a:bodyPr/>
          <a:lstStyle/>
          <a:p>
            <a:r>
              <a:rPr lang="en-US" altLang="zh-CN" dirty="0"/>
              <a:t>ADC </a:t>
            </a:r>
            <a:r>
              <a:rPr lang="zh-CN" altLang="en-US" dirty="0"/>
              <a:t>性能参数</a:t>
            </a:r>
          </a:p>
        </p:txBody>
      </p:sp>
    </p:spTree>
    <p:extLst>
      <p:ext uri="{BB962C8B-B14F-4D97-AF65-F5344CB8AC3E}">
        <p14:creationId xmlns:p14="http://schemas.microsoft.com/office/powerpoint/2010/main" val="42502758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C8E90C-F046-4B34-88C5-F1663F05FB7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737965" y="2460657"/>
            <a:ext cx="9144000" cy="2387600"/>
          </a:xfrm>
        </p:spPr>
        <p:txBody>
          <a:bodyPr/>
          <a:lstStyle/>
          <a:p>
            <a:pPr algn="ctr"/>
            <a:r>
              <a:rPr lang="zh-CN" altLang="en-US" b="1" dirty="0"/>
              <a:t>典型应用介绍</a:t>
            </a:r>
          </a:p>
        </p:txBody>
      </p:sp>
    </p:spTree>
    <p:extLst>
      <p:ext uri="{BB962C8B-B14F-4D97-AF65-F5344CB8AC3E}">
        <p14:creationId xmlns:p14="http://schemas.microsoft.com/office/powerpoint/2010/main" val="28845454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DF8BE-E13D-406D-953A-87A099C90B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74835" y="122067"/>
            <a:ext cx="4671647" cy="514479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方案介绍</a:t>
            </a:r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zh-CN" altLang="en-US" sz="3200" b="1" dirty="0">
                <a:solidFill>
                  <a:schemeClr val="bg1"/>
                </a:solidFill>
              </a:rPr>
              <a:t>超级抗噪耳机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BA2C093-BBC0-4286-8016-8D1805991E70}"/>
              </a:ext>
            </a:extLst>
          </p:cNvPr>
          <p:cNvSpPr txBox="1">
            <a:spLocks/>
          </p:cNvSpPr>
          <p:nvPr/>
        </p:nvSpPr>
        <p:spPr>
          <a:xfrm>
            <a:off x="0" y="109282"/>
            <a:ext cx="12192000" cy="70643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4572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9144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13716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1828800" algn="l" defTabSz="18288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271F73-2AC8-4E0E-B25C-AE9B1CF85ABF}"/>
              </a:ext>
            </a:extLst>
          </p:cNvPr>
          <p:cNvSpPr txBox="1"/>
          <p:nvPr/>
        </p:nvSpPr>
        <p:spPr>
          <a:xfrm>
            <a:off x="1539844" y="6167706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D080FA-07C6-44E2-A80A-D1261EB30569}"/>
              </a:ext>
            </a:extLst>
          </p:cNvPr>
          <p:cNvSpPr txBox="1"/>
          <p:nvPr/>
        </p:nvSpPr>
        <p:spPr>
          <a:xfrm>
            <a:off x="4215541" y="1525387"/>
            <a:ext cx="3159294" cy="533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耳道拾音技术（国际专利）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超强通话降噪（环境噪声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风噪）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     清晰通话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6-7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15m/s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）强风  清晰通话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类“腹语”通话（窃窃私语）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高品质音乐播放增强效果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低音增强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动态均衡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响度（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Loudness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E1EE651-067A-4805-9CA2-282BDABE4D95}"/>
              </a:ext>
            </a:extLst>
          </p:cNvPr>
          <p:cNvSpPr txBox="1"/>
          <p:nvPr/>
        </p:nvSpPr>
        <p:spPr>
          <a:xfrm>
            <a:off x="4215542" y="1222512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D707B8-A23C-49C9-941E-5119D14BFD73}"/>
              </a:ext>
            </a:extLst>
          </p:cNvPr>
          <p:cNvSpPr txBox="1"/>
          <p:nvPr/>
        </p:nvSpPr>
        <p:spPr>
          <a:xfrm>
            <a:off x="9204614" y="1252327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F575F27-0623-4744-BED4-DCC8976FBDFD}"/>
              </a:ext>
            </a:extLst>
          </p:cNvPr>
          <p:cNvGraphicFramePr>
            <a:graphicFrameLocks noGrp="1"/>
          </p:cNvGraphicFramePr>
          <p:nvPr/>
        </p:nvGraphicFramePr>
        <p:xfrm>
          <a:off x="7697805" y="1808570"/>
          <a:ext cx="3837345" cy="424797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5175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462170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552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无麦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单麦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双麦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三麦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566333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产品形态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单耳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>
                          <a:effectLst/>
                        </a:rPr>
                        <a:t>TWS / </a:t>
                      </a:r>
                      <a:r>
                        <a:rPr lang="zh-CN" altLang="en-US" sz="1400" u="none" strike="noStrike" dirty="0">
                          <a:effectLst/>
                        </a:rPr>
                        <a:t>颈挂式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耳机类型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入耳式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全场景、全天候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016022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麦克风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</a:rPr>
                        <a:t>AMIC/DMIC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980486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通话降噪深度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257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3891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013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13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C1AE7B80-32C9-4CD6-8519-15F233632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520" y="1252327"/>
            <a:ext cx="2124136" cy="26506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D2CE29B-FAF0-4004-BDE7-D3F0CD2E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84" y="3886368"/>
            <a:ext cx="2526446" cy="20205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901D8C-DDA0-432C-8D80-E34B82C09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4"/>
          <a:stretch/>
        </p:blipFill>
        <p:spPr>
          <a:xfrm>
            <a:off x="4377529" y="2113170"/>
            <a:ext cx="2410354" cy="14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177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1398</Words>
  <Application>Microsoft Office PowerPoint</Application>
  <PresentationFormat>宽屏</PresentationFormat>
  <Paragraphs>458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Helvetica Neue</vt:lpstr>
      <vt:lpstr>Helvetica Neue Light</vt:lpstr>
      <vt:lpstr>等线</vt:lpstr>
      <vt:lpstr>等线 Light</vt:lpstr>
      <vt:lpstr>微软雅黑</vt:lpstr>
      <vt:lpstr>Arial</vt:lpstr>
      <vt:lpstr>Microsoft Sans Serif</vt:lpstr>
      <vt:lpstr>Office 主题​​</vt:lpstr>
      <vt:lpstr>Soundec Codec 产品开发介绍</vt:lpstr>
      <vt:lpstr>产品应用</vt:lpstr>
      <vt:lpstr>系统架构</vt:lpstr>
      <vt:lpstr>性能参数介绍</vt:lpstr>
      <vt:lpstr>性能参数</vt:lpstr>
      <vt:lpstr>DAC 频响曲线</vt:lpstr>
      <vt:lpstr>ADC 性能参数</vt:lpstr>
      <vt:lpstr>典型应用介绍</vt:lpstr>
      <vt:lpstr>方案介绍-超级抗噪耳机</vt:lpstr>
      <vt:lpstr>方案介绍-颈挂式蓝牙耳机系统框图</vt:lpstr>
      <vt:lpstr>方案介绍-耳机功放、USB Dongle</vt:lpstr>
      <vt:lpstr>方案介绍-耳机功放系统框图</vt:lpstr>
      <vt:lpstr>方案介绍-会议音箱</vt:lpstr>
      <vt:lpstr>方案介绍-会议音箱系统框图</vt:lpstr>
      <vt:lpstr>PowerPoint 演示文稿</vt:lpstr>
      <vt:lpstr>PowerPoint 演示文稿</vt:lpstr>
      <vt:lpstr>PowerPoint 演示文稿</vt:lpstr>
      <vt:lpstr>方案介绍-智能麦克风系统框图</vt:lpstr>
      <vt:lpstr>二次开发套件</vt:lpstr>
      <vt:lpstr>PowerPoint 演示文稿</vt:lpstr>
      <vt:lpstr>多路数字麦克风阵列</vt:lpstr>
      <vt:lpstr>多路数字麦克风阵列——完整解决方案</vt:lpstr>
      <vt:lpstr>支持多路麦克风处理的SOC音频处理器</vt:lpstr>
      <vt:lpstr>DSP立体声音效处理器</vt:lpstr>
      <vt:lpstr>DSP立体声音效处理器——解决方案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77</cp:revision>
  <dcterms:created xsi:type="dcterms:W3CDTF">2021-05-22T00:35:43Z</dcterms:created>
  <dcterms:modified xsi:type="dcterms:W3CDTF">2021-07-14T12:22:19Z</dcterms:modified>
</cp:coreProperties>
</file>